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22.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media/image57.png" ContentType="image/png"/>
  <Override PartName="/ppt/media/image1.png" ContentType="image/png"/>
  <Override PartName="/ppt/media/image9.png" ContentType="image/png"/>
  <Override PartName="/ppt/media/image75.png" ContentType="image/png"/>
  <Override PartName="/ppt/media/image58.png" ContentType="image/png"/>
  <Override PartName="/ppt/media/image130.png" ContentType="image/png"/>
  <Override PartName="/ppt/media/image2.png" ContentType="image/png"/>
  <Override PartName="/ppt/media/image3.png" ContentType="image/png"/>
  <Override PartName="/ppt/media/image131.png" ContentType="image/png"/>
  <Override PartName="/ppt/media/image173.jpeg" ContentType="image/jpeg"/>
  <Override PartName="/ppt/media/image59.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71.jpeg" ContentType="image/jpe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120.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jpeg" ContentType="image/jpe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jpeg" ContentType="image/jpeg"/>
  <Override PartName="/ppt/media/image172.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298.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04.xml" ContentType="application/vnd.openxmlformats-officedocument.presentationml.slideLayout+xml"/>
  <Override PartName="/ppt/slideLayouts/slideLayout299.xml" ContentType="application/vnd.openxmlformats-officedocument.presentationml.slideLayout+xml"/>
  <Override PartName="/ppt/slideLayouts/slideLayout2.xml" ContentType="application/vnd.openxmlformats-officedocument.presentationml.slideLayout+xml"/>
  <Override PartName="/ppt/slideLayouts/slideLayout32.xml" ContentType="application/vnd.openxmlformats-officedocument.presentationml.slideLayout+xml"/>
  <Override PartName="/ppt/slideLayouts/slideLayout3.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300.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301.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302.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303.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139.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00.xml.rels" ContentType="application/vnd.openxmlformats-package.relationships+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298.xml.rels" ContentType="application/vnd.openxmlformats-package.relationships+xml"/>
  <Override PartName="/ppt/slideLayouts/_rels/slideLayout304.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9.xml.rels" ContentType="application/vnd.openxmlformats-package.relationships+xml"/>
  <Override PartName="/ppt/slideLayouts/_rels/slideLayout32.xml.rels" ContentType="application/vnd.openxmlformats-package.relationships+xml"/>
  <Override PartName="/ppt/slideLayouts/_rels/slideLayout299.xml.rels" ContentType="application/vnd.openxmlformats-package.relationships+xml"/>
  <Override PartName="/ppt/slideLayouts/_rels/slideLayout36.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301.xml.rels" ContentType="application/vnd.openxmlformats-package.relationships+xml"/>
  <Override PartName="/ppt/slideLayouts/_rels/slideLayout50.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302.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303.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90.xml.rels" ContentType="application/vnd.openxmlformats-package.relationships+xml"/>
  <Override PartName="/ppt/slideLayouts/_rels/slideLayout17.xml.rels" ContentType="application/vnd.openxmlformats-package.relationships+xml"/>
  <Override PartName="/ppt/slideLayouts/_rels/slideLayout291.xml.rels" ContentType="application/vnd.openxmlformats-package.relationships+xml"/>
  <Override PartName="/ppt/slideLayouts/_rels/slideLayout18.xml.rels" ContentType="application/vnd.openxmlformats-package.relationships+xml"/>
  <Override PartName="/ppt/slideLayouts/_rels/slideLayout292.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200.xml.rels" ContentType="application/vnd.openxmlformats-package.relationships+xml"/>
  <Override PartName="/ppt/slideLayouts/_rels/slideLayout62.xml.rels" ContentType="application/vnd.openxmlformats-package.relationships+xml"/>
  <Override PartName="/ppt/slideLayouts/_rels/slideLayout201.xml.rels" ContentType="application/vnd.openxmlformats-package.relationships+xml"/>
  <Override PartName="/ppt/slideLayouts/_rels/slideLayout63.xml.rels" ContentType="application/vnd.openxmlformats-package.relationships+xml"/>
  <Override PartName="/ppt/slideLayouts/_rels/slideLayout202.xml.rels" ContentType="application/vnd.openxmlformats-package.relationships+xml"/>
  <Override PartName="/ppt/slideLayouts/_rels/slideLayout64.xml.rels" ContentType="application/vnd.openxmlformats-package.relationships+xml"/>
  <Override PartName="/ppt/slideLayouts/_rels/slideLayout203.xml.rels" ContentType="application/vnd.openxmlformats-package.relationships+xml"/>
  <Override PartName="/ppt/slideLayouts/_rels/slideLayout65.xml.rels" ContentType="application/vnd.openxmlformats-package.relationships+xml"/>
  <Override PartName="/ppt/slideLayouts/_rels/slideLayout204.xml.rels" ContentType="application/vnd.openxmlformats-package.relationships+xml"/>
  <Override PartName="/ppt/slideLayouts/_rels/slideLayout66.xml.rels" ContentType="application/vnd.openxmlformats-package.relationships+xml"/>
  <Override PartName="/ppt/slideLayouts/_rels/slideLayout205.xml.rels" ContentType="application/vnd.openxmlformats-package.relationships+xml"/>
  <Override PartName="/ppt/slideLayouts/_rels/slideLayout67.xml.rels" ContentType="application/vnd.openxmlformats-package.relationships+xml"/>
  <Override PartName="/ppt/slideLayouts/_rels/slideLayout206.xml.rels" ContentType="application/vnd.openxmlformats-package.relationships+xml"/>
  <Override PartName="/ppt/slideLayouts/_rels/slideLayout68.xml.rels" ContentType="application/vnd.openxmlformats-package.relationships+xml"/>
  <Override PartName="/ppt/slideLayouts/_rels/slideLayout207.xml.rels" ContentType="application/vnd.openxmlformats-package.relationships+xml"/>
  <Override PartName="/ppt/slideLayouts/_rels/slideLayout69.xml.rels" ContentType="application/vnd.openxmlformats-package.relationships+xml"/>
  <Override PartName="/ppt/slideLayouts/_rels/slideLayout208.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210.xml.rels" ContentType="application/vnd.openxmlformats-package.relationships+xml"/>
  <Override PartName="/ppt/slideLayouts/_rels/slideLayout72.xml.rels" ContentType="application/vnd.openxmlformats-package.relationships+xml"/>
  <Override PartName="/ppt/slideLayouts/_rels/slideLayout211.xml.rels" ContentType="application/vnd.openxmlformats-package.relationships+xml"/>
  <Override PartName="/ppt/slideLayouts/_rels/slideLayout73.xml.rels" ContentType="application/vnd.openxmlformats-package.relationships+xml"/>
  <Override PartName="/ppt/slideLayouts/_rels/slideLayout212.xml.rels" ContentType="application/vnd.openxmlformats-package.relationships+xml"/>
  <Override PartName="/ppt/slideLayouts/_rels/slideLayout74.xml.rels" ContentType="application/vnd.openxmlformats-package.relationships+xml"/>
  <Override PartName="/ppt/slideLayouts/_rels/slideLayout213.xml.rels" ContentType="application/vnd.openxmlformats-package.relationships+xml"/>
  <Override PartName="/ppt/slideLayouts/_rels/slideLayout75.xml.rels" ContentType="application/vnd.openxmlformats-package.relationships+xml"/>
  <Override PartName="/ppt/slideLayouts/_rels/slideLayout214.xml.rels" ContentType="application/vnd.openxmlformats-package.relationships+xml"/>
  <Override PartName="/ppt/slideLayouts/_rels/slideLayout76.xml.rels" ContentType="application/vnd.openxmlformats-package.relationships+xml"/>
  <Override PartName="/ppt/slideLayouts/_rels/slideLayout215.xml.rels" ContentType="application/vnd.openxmlformats-package.relationships+xml"/>
  <Override PartName="/ppt/slideLayouts/_rels/slideLayout77.xml.rels" ContentType="application/vnd.openxmlformats-package.relationships+xml"/>
  <Override PartName="/ppt/slideLayouts/_rels/slideLayout216.xml.rels" ContentType="application/vnd.openxmlformats-package.relationships+xml"/>
  <Override PartName="/ppt/slideLayouts/_rels/slideLayout78.xml.rels" ContentType="application/vnd.openxmlformats-package.relationships+xml"/>
  <Override PartName="/ppt/slideLayouts/_rels/slideLayout217.xml.rels" ContentType="application/vnd.openxmlformats-package.relationships+xml"/>
  <Override PartName="/ppt/slideLayouts/_rels/slideLayout79.xml.rels" ContentType="application/vnd.openxmlformats-package.relationships+xml"/>
  <Override PartName="/ppt/slideLayouts/_rels/slideLayout218.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220.xml.rels" ContentType="application/vnd.openxmlformats-package.relationships+xml"/>
  <Override PartName="/ppt/slideLayouts/_rels/slideLayout82.xml.rels" ContentType="application/vnd.openxmlformats-package.relationships+xml"/>
  <Override PartName="/ppt/slideLayouts/_rels/slideLayout221.xml.rels" ContentType="application/vnd.openxmlformats-package.relationships+xml"/>
  <Override PartName="/ppt/slideLayouts/_rels/slideLayout83.xml.rels" ContentType="application/vnd.openxmlformats-package.relationships+xml"/>
  <Override PartName="/ppt/slideLayouts/_rels/slideLayout222.xml.rels" ContentType="application/vnd.openxmlformats-package.relationships+xml"/>
  <Override PartName="/ppt/slideLayouts/_rels/slideLayout84.xml.rels" ContentType="application/vnd.openxmlformats-package.relationships+xml"/>
  <Override PartName="/ppt/slideLayouts/_rels/slideLayout223.xml.rels" ContentType="application/vnd.openxmlformats-package.relationships+xml"/>
  <Override PartName="/ppt/slideLayouts/_rels/slideLayout85.xml.rels" ContentType="application/vnd.openxmlformats-package.relationships+xml"/>
  <Override PartName="/ppt/slideLayouts/_rels/slideLayout224.xml.rels" ContentType="application/vnd.openxmlformats-package.relationships+xml"/>
  <Override PartName="/ppt/slideLayouts/_rels/slideLayout86.xml.rels" ContentType="application/vnd.openxmlformats-package.relationships+xml"/>
  <Override PartName="/ppt/slideLayouts/_rels/slideLayout225.xml.rels" ContentType="application/vnd.openxmlformats-package.relationships+xml"/>
  <Override PartName="/ppt/slideLayouts/_rels/slideLayout87.xml.rels" ContentType="application/vnd.openxmlformats-package.relationships+xml"/>
  <Override PartName="/ppt/slideLayouts/_rels/slideLayout226.xml.rels" ContentType="application/vnd.openxmlformats-package.relationships+xml"/>
  <Override PartName="/ppt/slideLayouts/_rels/slideLayout88.xml.rels" ContentType="application/vnd.openxmlformats-package.relationships+xml"/>
  <Override PartName="/ppt/slideLayouts/_rels/slideLayout227.xml.rels" ContentType="application/vnd.openxmlformats-package.relationships+xml"/>
  <Override PartName="/ppt/slideLayouts/_rels/slideLayout89.xml.rels" ContentType="application/vnd.openxmlformats-package.relationships+xml"/>
  <Override PartName="/ppt/slideLayouts/_rels/slideLayout228.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230.xml.rels" ContentType="application/vnd.openxmlformats-package.relationships+xml"/>
  <Override PartName="/ppt/slideLayouts/_rels/slideLayout92.xml.rels" ContentType="application/vnd.openxmlformats-package.relationships+xml"/>
  <Override PartName="/ppt/slideLayouts/_rels/slideLayout231.xml.rels" ContentType="application/vnd.openxmlformats-package.relationships+xml"/>
  <Override PartName="/ppt/slideLayouts/_rels/slideLayout93.xml.rels" ContentType="application/vnd.openxmlformats-package.relationships+xml"/>
  <Override PartName="/ppt/slideLayouts/_rels/slideLayout232.xml.rels" ContentType="application/vnd.openxmlformats-package.relationships+xml"/>
  <Override PartName="/ppt/slideLayouts/_rels/slideLayout94.xml.rels" ContentType="application/vnd.openxmlformats-package.relationships+xml"/>
  <Override PartName="/ppt/slideLayouts/_rels/slideLayout233.xml.rels" ContentType="application/vnd.openxmlformats-package.relationships+xml"/>
  <Override PartName="/ppt/slideLayouts/_rels/slideLayout95.xml.rels" ContentType="application/vnd.openxmlformats-package.relationships+xml"/>
  <Override PartName="/ppt/slideLayouts/_rels/slideLayout234.xml.rels" ContentType="application/vnd.openxmlformats-package.relationships+xml"/>
  <Override PartName="/ppt/slideLayouts/_rels/slideLayout96.xml.rels" ContentType="application/vnd.openxmlformats-package.relationships+xml"/>
  <Override PartName="/ppt/slideLayouts/_rels/slideLayout235.xml.rels" ContentType="application/vnd.openxmlformats-package.relationships+xml"/>
  <Override PartName="/ppt/slideLayouts/_rels/slideLayout97.xml.rels" ContentType="application/vnd.openxmlformats-package.relationships+xml"/>
  <Override PartName="/ppt/slideLayouts/_rels/slideLayout236.xml.rels" ContentType="application/vnd.openxmlformats-package.relationships+xml"/>
  <Override PartName="/ppt/slideLayouts/_rels/slideLayout98.xml.rels" ContentType="application/vnd.openxmlformats-package.relationships+xml"/>
  <Override PartName="/ppt/slideLayouts/_rels/slideLayout237.xml.rels" ContentType="application/vnd.openxmlformats-package.relationships+xml"/>
  <Override PartName="/ppt/slideLayouts/_rels/slideLayout99.xml.rels" ContentType="application/vnd.openxmlformats-package.relationships+xml"/>
  <Override PartName="/ppt/slideLayouts/_rels/slideLayout238.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307.xml.rels" ContentType="application/vnd.openxmlformats-package.relationships+xml"/>
  <Override PartName="/ppt/slideLayouts/_rels/slideLayout150.xml.rels" ContentType="application/vnd.openxmlformats-package.relationships+xml"/>
  <Override PartName="/ppt/slideLayouts/_rels/slideLayout308.xml.rels" ContentType="application/vnd.openxmlformats-package.relationships+xml"/>
  <Override PartName="/ppt/slideLayouts/_rels/slideLayout151.xml.rels" ContentType="application/vnd.openxmlformats-package.relationships+xml"/>
  <Override PartName="/ppt/slideLayouts/_rels/slideLayout309.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219.xml.rels" ContentType="application/vnd.openxmlformats-package.relationships+xml"/>
  <Override PartName="/ppt/slideLayouts/_rels/slideLayout229.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41.xml.rels" ContentType="application/vnd.openxmlformats-package.relationships+xml"/>
  <Override PartName="/ppt/slideLayouts/_rels/slideLayout242.xml.rels" ContentType="application/vnd.openxmlformats-package.relationships+xml"/>
  <Override PartName="/ppt/slideLayouts/_rels/slideLayout243.xml.rels" ContentType="application/vnd.openxmlformats-package.relationships+xml"/>
  <Override PartName="/ppt/slideLayouts/_rels/slideLayout244.xml.rels" ContentType="application/vnd.openxmlformats-package.relationships+xml"/>
  <Override PartName="/ppt/slideLayouts/_rels/slideLayout245.xml.rels" ContentType="application/vnd.openxmlformats-package.relationships+xml"/>
  <Override PartName="/ppt/slideLayouts/_rels/slideLayout246.xml.rels" ContentType="application/vnd.openxmlformats-package.relationships+xml"/>
  <Override PartName="/ppt/slideLayouts/_rels/slideLayout247.xml.rels" ContentType="application/vnd.openxmlformats-package.relationships+xml"/>
  <Override PartName="/ppt/slideLayouts/_rels/slideLayout248.xml.rels" ContentType="application/vnd.openxmlformats-package.relationships+xml"/>
  <Override PartName="/ppt/slideLayouts/_rels/slideLayout249.xml.rels" ContentType="application/vnd.openxmlformats-package.relationships+xml"/>
  <Override PartName="/ppt/slideLayouts/_rels/slideLayout250.xml.rels" ContentType="application/vnd.openxmlformats-package.relationships+xml"/>
  <Override PartName="/ppt/slideLayouts/_rels/slideLayout251.xml.rels" ContentType="application/vnd.openxmlformats-package.relationships+xml"/>
  <Override PartName="/ppt/slideLayouts/_rels/slideLayout252.xml.rels" ContentType="application/vnd.openxmlformats-package.relationships+xml"/>
  <Override PartName="/ppt/slideLayouts/_rels/slideLayout253.xml.rels" ContentType="application/vnd.openxmlformats-package.relationships+xml"/>
  <Override PartName="/ppt/slideLayouts/_rels/slideLayout254.xml.rels" ContentType="application/vnd.openxmlformats-package.relationships+xml"/>
  <Override PartName="/ppt/slideLayouts/_rels/slideLayout255.xml.rels" ContentType="application/vnd.openxmlformats-package.relationships+xml"/>
  <Override PartName="/ppt/slideLayouts/_rels/slideLayout256.xml.rels" ContentType="application/vnd.openxmlformats-package.relationships+xml"/>
  <Override PartName="/ppt/slideLayouts/_rels/slideLayout257.xml.rels" ContentType="application/vnd.openxmlformats-package.relationships+xml"/>
  <Override PartName="/ppt/slideLayouts/_rels/slideLayout258.xml.rels" ContentType="application/vnd.openxmlformats-package.relationships+xml"/>
  <Override PartName="/ppt/slideLayouts/_rels/slideLayout259.xml.rels" ContentType="application/vnd.openxmlformats-package.relationships+xml"/>
  <Override PartName="/ppt/slideLayouts/_rels/slideLayout260.xml.rels" ContentType="application/vnd.openxmlformats-package.relationships+xml"/>
  <Override PartName="/ppt/slideLayouts/_rels/slideLayout261.xml.rels" ContentType="application/vnd.openxmlformats-package.relationships+xml"/>
  <Override PartName="/ppt/slideLayouts/_rels/slideLayout262.xml.rels" ContentType="application/vnd.openxmlformats-package.relationships+xml"/>
  <Override PartName="/ppt/slideLayouts/_rels/slideLayout263.xml.rels" ContentType="application/vnd.openxmlformats-package.relationships+xml"/>
  <Override PartName="/ppt/slideLayouts/_rels/slideLayout264.xml.rels" ContentType="application/vnd.openxmlformats-package.relationships+xml"/>
  <Override PartName="/ppt/slideLayouts/_rels/slideLayout265.xml.rels" ContentType="application/vnd.openxmlformats-package.relationships+xml"/>
  <Override PartName="/ppt/slideLayouts/_rels/slideLayout266.xml.rels" ContentType="application/vnd.openxmlformats-package.relationships+xml"/>
  <Override PartName="/ppt/slideLayouts/_rels/slideLayout267.xml.rels" ContentType="application/vnd.openxmlformats-package.relationships+xml"/>
  <Override PartName="/ppt/slideLayouts/_rels/slideLayout268.xml.rels" ContentType="application/vnd.openxmlformats-package.relationships+xml"/>
  <Override PartName="/ppt/slideLayouts/_rels/slideLayout269.xml.rels" ContentType="application/vnd.openxmlformats-package.relationships+xml"/>
  <Override PartName="/ppt/slideLayouts/_rels/slideLayout270.xml.rels" ContentType="application/vnd.openxmlformats-package.relationships+xml"/>
  <Override PartName="/ppt/slideLayouts/_rels/slideLayout271.xml.rels" ContentType="application/vnd.openxmlformats-package.relationships+xml"/>
  <Override PartName="/ppt/slideLayouts/_rels/slideLayout272.xml.rels" ContentType="application/vnd.openxmlformats-package.relationships+xml"/>
  <Override PartName="/ppt/slideLayouts/_rels/slideLayout273.xml.rels" ContentType="application/vnd.openxmlformats-package.relationships+xml"/>
  <Override PartName="/ppt/slideLayouts/_rels/slideLayout274.xml.rels" ContentType="application/vnd.openxmlformats-package.relationships+xml"/>
  <Override PartName="/ppt/slideLayouts/_rels/slideLayout275.xml.rels" ContentType="application/vnd.openxmlformats-package.relationships+xml"/>
  <Override PartName="/ppt/slideLayouts/_rels/slideLayout276.xml.rels" ContentType="application/vnd.openxmlformats-package.relationships+xml"/>
  <Override PartName="/ppt/slideLayouts/_rels/slideLayout277.xml.rels" ContentType="application/vnd.openxmlformats-package.relationships+xml"/>
  <Override PartName="/ppt/slideLayouts/_rels/slideLayout278.xml.rels" ContentType="application/vnd.openxmlformats-package.relationships+xml"/>
  <Override PartName="/ppt/slideLayouts/_rels/slideLayout279.xml.rels" ContentType="application/vnd.openxmlformats-package.relationships+xml"/>
  <Override PartName="/ppt/slideLayouts/_rels/slideLayout280.xml.rels" ContentType="application/vnd.openxmlformats-package.relationships+xml"/>
  <Override PartName="/ppt/slideLayouts/_rels/slideLayout281.xml.rels" ContentType="application/vnd.openxmlformats-package.relationships+xml"/>
  <Override PartName="/ppt/slideLayouts/_rels/slideLayout282.xml.rels" ContentType="application/vnd.openxmlformats-package.relationships+xml"/>
  <Override PartName="/ppt/slideLayouts/_rels/slideLayout283.xml.rels" ContentType="application/vnd.openxmlformats-package.relationships+xml"/>
  <Override PartName="/ppt/slideLayouts/_rels/slideLayout284.xml.rels" ContentType="application/vnd.openxmlformats-package.relationships+xml"/>
  <Override PartName="/ppt/slideLayouts/_rels/slideLayout285.xml.rels" ContentType="application/vnd.openxmlformats-package.relationships+xml"/>
  <Override PartName="/ppt/slideLayouts/_rels/slideLayout286.xml.rels" ContentType="application/vnd.openxmlformats-package.relationships+xml"/>
  <Override PartName="/ppt/slideLayouts/_rels/slideLayout287.xml.rels" ContentType="application/vnd.openxmlformats-package.relationships+xml"/>
  <Override PartName="/ppt/slideLayouts/_rels/slideLayout288.xml.rels" ContentType="application/vnd.openxmlformats-package.relationships+xml"/>
  <Override PartName="/ppt/slideLayouts/_rels/slideLayout289.xml.rels" ContentType="application/vnd.openxmlformats-package.relationships+xml"/>
  <Override PartName="/ppt/slideLayouts/_rels/slideLayout293.xml.rels" ContentType="application/vnd.openxmlformats-package.relationships+xml"/>
  <Override PartName="/ppt/slideLayouts/_rels/slideLayout294.xml.rels" ContentType="application/vnd.openxmlformats-package.relationships+xml"/>
  <Override PartName="/ppt/slideLayouts/_rels/slideLayout295.xml.rels" ContentType="application/vnd.openxmlformats-package.relationships+xml"/>
  <Override PartName="/ppt/slideLayouts/_rels/slideLayout296.xml.rels" ContentType="application/vnd.openxmlformats-package.relationships+xml"/>
  <Override PartName="/ppt/slideLayouts/_rels/slideLayout297.xml.rels" ContentType="application/vnd.openxmlformats-package.relationships+xml"/>
  <Override PartName="/ppt/slideLayouts/_rels/slideLayout305.xml.rels" ContentType="application/vnd.openxmlformats-package.relationships+xml"/>
  <Override PartName="/ppt/slideLayouts/_rels/slideLayout306.xml.rels" ContentType="application/vnd.openxmlformats-package.relationships+xml"/>
  <Override PartName="/ppt/slideLayouts/_rels/slideLayout310.xml.rels" ContentType="application/vnd.openxmlformats-package.relationships+xml"/>
  <Override PartName="/ppt/slideLayouts/_rels/slideLayout311.xml.rels" ContentType="application/vnd.openxmlformats-package.relationships+xml"/>
  <Override PartName="/ppt/slideLayouts/_rels/slideLayout312.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307.xml" ContentType="application/vnd.openxmlformats-officedocument.presentationml.slideLayout+xml"/>
  <Override PartName="/ppt/slideLayouts/slideLayout151.xml" ContentType="application/vnd.openxmlformats-officedocument.presentationml.slideLayout+xml"/>
  <Override PartName="/ppt/slideLayouts/slideLayout308.xml" ContentType="application/vnd.openxmlformats-officedocument.presentationml.slideLayout+xml"/>
  <Override PartName="/ppt/slideLayouts/slideLayout152.xml" ContentType="application/vnd.openxmlformats-officedocument.presentationml.slideLayout+xml"/>
  <Override PartName="/ppt/slideLayouts/slideLayout309.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24" r:id="rId96"/>
    <p:sldId id="325" r:id="rId97"/>
    <p:sldId id="326" r:id="rId98"/>
    <p:sldId id="327" r:id="rId99"/>
    <p:sldId id="328" r:id="rId100"/>
    <p:sldId id="329" r:id="rId101"/>
    <p:sldId id="330" r:id="rId102"/>
    <p:sldId id="331" r:id="rId103"/>
    <p:sldId id="332" r:id="rId104"/>
    <p:sldId id="333" r:id="rId105"/>
    <p:sldId id="334" r:id="rId106"/>
    <p:sldId id="335" r:id="rId107"/>
    <p:sldId id="336" r:id="rId108"/>
    <p:sldId id="337" r:id="rId109"/>
    <p:sldId id="338" r:id="rId110"/>
    <p:sldId id="339" r:id="rId111"/>
    <p:sldId id="340" r:id="rId112"/>
    <p:sldId id="341" r:id="rId113"/>
    <p:sldId id="342" r:id="rId114"/>
    <p:sldId id="343" r:id="rId115"/>
    <p:sldId id="344" r:id="rId116"/>
    <p:sldId id="345" r:id="rId117"/>
    <p:sldId id="346" r:id="rId118"/>
    <p:sldId id="347" r:id="rId119"/>
    <p:sldId id="348" r:id="rId120"/>
    <p:sldId id="349" r:id="rId121"/>
    <p:sldId id="350" r:id="rId122"/>
    <p:sldId id="351" r:id="rId123"/>
    <p:sldId id="352" r:id="rId124"/>
    <p:sldId id="353" r:id="rId125"/>
    <p:sldId id="354" r:id="rId126"/>
    <p:sldId id="355" r:id="rId127"/>
    <p:sldId id="356" r:id="rId128"/>
    <p:sldId id="357" r:id="rId129"/>
    <p:sldId id="358" r:id="rId130"/>
    <p:sldId id="359" r:id="rId131"/>
    <p:sldId id="360" r:id="rId132"/>
    <p:sldId id="361" r:id="rId133"/>
    <p:sldId id="362" r:id="rId134"/>
    <p:sldId id="363" r:id="rId135"/>
    <p:sldId id="364" r:id="rId136"/>
    <p:sldId id="365" r:id="rId137"/>
    <p:sldId id="366" r:id="rId138"/>
    <p:sldId id="367" r:id="rId139"/>
    <p:sldId id="368" r:id="rId140"/>
    <p:sldId id="369" r:id="rId141"/>
    <p:sldId id="370" r:id="rId142"/>
    <p:sldId id="371" r:id="rId143"/>
    <p:sldId id="372" r:id="rId144"/>
    <p:sldId id="373" r:id="rId145"/>
    <p:sldId id="374" r:id="rId146"/>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 Target="slides/slide1.xml"/><Relationship Id="rId29" Type="http://schemas.openxmlformats.org/officeDocument/2006/relationships/slide" Target="slides/slide2.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Relationship Id="rId53" Type="http://schemas.openxmlformats.org/officeDocument/2006/relationships/slide" Target="slides/slide26.xml"/><Relationship Id="rId54" Type="http://schemas.openxmlformats.org/officeDocument/2006/relationships/slide" Target="slides/slide27.xml"/><Relationship Id="rId55" Type="http://schemas.openxmlformats.org/officeDocument/2006/relationships/slide" Target="slides/slide28.xml"/><Relationship Id="rId56" Type="http://schemas.openxmlformats.org/officeDocument/2006/relationships/slide" Target="slides/slide29.xml"/><Relationship Id="rId57" Type="http://schemas.openxmlformats.org/officeDocument/2006/relationships/slide" Target="slides/slide30.xml"/><Relationship Id="rId58" Type="http://schemas.openxmlformats.org/officeDocument/2006/relationships/slide" Target="slides/slide31.xml"/><Relationship Id="rId59" Type="http://schemas.openxmlformats.org/officeDocument/2006/relationships/slide" Target="slides/slide32.xml"/><Relationship Id="rId60" Type="http://schemas.openxmlformats.org/officeDocument/2006/relationships/slide" Target="slides/slide33.xml"/><Relationship Id="rId61" Type="http://schemas.openxmlformats.org/officeDocument/2006/relationships/slide" Target="slides/slide34.xml"/><Relationship Id="rId62" Type="http://schemas.openxmlformats.org/officeDocument/2006/relationships/slide" Target="slides/slide35.xml"/><Relationship Id="rId63" Type="http://schemas.openxmlformats.org/officeDocument/2006/relationships/slide" Target="slides/slide36.xml"/><Relationship Id="rId64" Type="http://schemas.openxmlformats.org/officeDocument/2006/relationships/slide" Target="slides/slide37.xml"/><Relationship Id="rId65" Type="http://schemas.openxmlformats.org/officeDocument/2006/relationships/slide" Target="slides/slide38.xml"/><Relationship Id="rId66" Type="http://schemas.openxmlformats.org/officeDocument/2006/relationships/slide" Target="slides/slide39.xml"/><Relationship Id="rId67" Type="http://schemas.openxmlformats.org/officeDocument/2006/relationships/slide" Target="slides/slide40.xml"/><Relationship Id="rId68" Type="http://schemas.openxmlformats.org/officeDocument/2006/relationships/slide" Target="slides/slide41.xml"/><Relationship Id="rId69" Type="http://schemas.openxmlformats.org/officeDocument/2006/relationships/slide" Target="slides/slide42.xml"/><Relationship Id="rId70" Type="http://schemas.openxmlformats.org/officeDocument/2006/relationships/slide" Target="slides/slide43.xml"/><Relationship Id="rId71" Type="http://schemas.openxmlformats.org/officeDocument/2006/relationships/slide" Target="slides/slide44.xml"/><Relationship Id="rId72" Type="http://schemas.openxmlformats.org/officeDocument/2006/relationships/slide" Target="slides/slide45.xml"/><Relationship Id="rId73" Type="http://schemas.openxmlformats.org/officeDocument/2006/relationships/slide" Target="slides/slide46.xml"/><Relationship Id="rId74" Type="http://schemas.openxmlformats.org/officeDocument/2006/relationships/slide" Target="slides/slide47.xml"/><Relationship Id="rId75" Type="http://schemas.openxmlformats.org/officeDocument/2006/relationships/slide" Target="slides/slide48.xml"/><Relationship Id="rId76" Type="http://schemas.openxmlformats.org/officeDocument/2006/relationships/slide" Target="slides/slide49.xml"/><Relationship Id="rId77" Type="http://schemas.openxmlformats.org/officeDocument/2006/relationships/slide" Target="slides/slide50.xml"/><Relationship Id="rId78" Type="http://schemas.openxmlformats.org/officeDocument/2006/relationships/slide" Target="slides/slide51.xml"/><Relationship Id="rId79" Type="http://schemas.openxmlformats.org/officeDocument/2006/relationships/slide" Target="slides/slide52.xml"/><Relationship Id="rId80" Type="http://schemas.openxmlformats.org/officeDocument/2006/relationships/slide" Target="slides/slide53.xml"/><Relationship Id="rId81" Type="http://schemas.openxmlformats.org/officeDocument/2006/relationships/slide" Target="slides/slide54.xml"/><Relationship Id="rId82" Type="http://schemas.openxmlformats.org/officeDocument/2006/relationships/slide" Target="slides/slide55.xml"/><Relationship Id="rId83" Type="http://schemas.openxmlformats.org/officeDocument/2006/relationships/slide" Target="slides/slide56.xml"/><Relationship Id="rId84" Type="http://schemas.openxmlformats.org/officeDocument/2006/relationships/slide" Target="slides/slide57.xml"/><Relationship Id="rId85" Type="http://schemas.openxmlformats.org/officeDocument/2006/relationships/slide" Target="slides/slide58.xml"/><Relationship Id="rId86" Type="http://schemas.openxmlformats.org/officeDocument/2006/relationships/slide" Target="slides/slide59.xml"/><Relationship Id="rId87" Type="http://schemas.openxmlformats.org/officeDocument/2006/relationships/slide" Target="slides/slide60.xml"/><Relationship Id="rId88" Type="http://schemas.openxmlformats.org/officeDocument/2006/relationships/slide" Target="slides/slide61.xml"/><Relationship Id="rId89" Type="http://schemas.openxmlformats.org/officeDocument/2006/relationships/slide" Target="slides/slide62.xml"/><Relationship Id="rId90" Type="http://schemas.openxmlformats.org/officeDocument/2006/relationships/slide" Target="slides/slide63.xml"/><Relationship Id="rId91" Type="http://schemas.openxmlformats.org/officeDocument/2006/relationships/slide" Target="slides/slide64.xml"/><Relationship Id="rId92" Type="http://schemas.openxmlformats.org/officeDocument/2006/relationships/slide" Target="slides/slide65.xml"/><Relationship Id="rId93" Type="http://schemas.openxmlformats.org/officeDocument/2006/relationships/slide" Target="slides/slide66.xml"/><Relationship Id="rId94" Type="http://schemas.openxmlformats.org/officeDocument/2006/relationships/slide" Target="slides/slide67.xml"/><Relationship Id="rId95" Type="http://schemas.openxmlformats.org/officeDocument/2006/relationships/slide" Target="slides/slide68.xml"/><Relationship Id="rId96" Type="http://schemas.openxmlformats.org/officeDocument/2006/relationships/slide" Target="slides/slide69.xml"/><Relationship Id="rId97" Type="http://schemas.openxmlformats.org/officeDocument/2006/relationships/slide" Target="slides/slide70.xml"/><Relationship Id="rId98" Type="http://schemas.openxmlformats.org/officeDocument/2006/relationships/slide" Target="slides/slide71.xml"/><Relationship Id="rId99" Type="http://schemas.openxmlformats.org/officeDocument/2006/relationships/slide" Target="slides/slide72.xml"/><Relationship Id="rId100" Type="http://schemas.openxmlformats.org/officeDocument/2006/relationships/slide" Target="slides/slide73.xml"/><Relationship Id="rId101" Type="http://schemas.openxmlformats.org/officeDocument/2006/relationships/slide" Target="slides/slide74.xml"/><Relationship Id="rId102" Type="http://schemas.openxmlformats.org/officeDocument/2006/relationships/slide" Target="slides/slide75.xml"/><Relationship Id="rId103" Type="http://schemas.openxmlformats.org/officeDocument/2006/relationships/slide" Target="slides/slide76.xml"/><Relationship Id="rId104" Type="http://schemas.openxmlformats.org/officeDocument/2006/relationships/slide" Target="slides/slide77.xml"/><Relationship Id="rId105" Type="http://schemas.openxmlformats.org/officeDocument/2006/relationships/slide" Target="slides/slide78.xml"/><Relationship Id="rId106" Type="http://schemas.openxmlformats.org/officeDocument/2006/relationships/slide" Target="slides/slide79.xml"/><Relationship Id="rId107" Type="http://schemas.openxmlformats.org/officeDocument/2006/relationships/slide" Target="slides/slide80.xml"/><Relationship Id="rId108" Type="http://schemas.openxmlformats.org/officeDocument/2006/relationships/slide" Target="slides/slide81.xml"/><Relationship Id="rId109" Type="http://schemas.openxmlformats.org/officeDocument/2006/relationships/slide" Target="slides/slide82.xml"/><Relationship Id="rId110" Type="http://schemas.openxmlformats.org/officeDocument/2006/relationships/slide" Target="slides/slide83.xml"/><Relationship Id="rId111" Type="http://schemas.openxmlformats.org/officeDocument/2006/relationships/slide" Target="slides/slide84.xml"/><Relationship Id="rId112" Type="http://schemas.openxmlformats.org/officeDocument/2006/relationships/slide" Target="slides/slide85.xml"/><Relationship Id="rId113" Type="http://schemas.openxmlformats.org/officeDocument/2006/relationships/slide" Target="slides/slide86.xml"/><Relationship Id="rId114" Type="http://schemas.openxmlformats.org/officeDocument/2006/relationships/slide" Target="slides/slide87.xml"/><Relationship Id="rId115" Type="http://schemas.openxmlformats.org/officeDocument/2006/relationships/slide" Target="slides/slide88.xml"/><Relationship Id="rId116" Type="http://schemas.openxmlformats.org/officeDocument/2006/relationships/slide" Target="slides/slide89.xml"/><Relationship Id="rId117" Type="http://schemas.openxmlformats.org/officeDocument/2006/relationships/slide" Target="slides/slide90.xml"/><Relationship Id="rId118" Type="http://schemas.openxmlformats.org/officeDocument/2006/relationships/slide" Target="slides/slide91.xml"/><Relationship Id="rId119" Type="http://schemas.openxmlformats.org/officeDocument/2006/relationships/slide" Target="slides/slide92.xml"/><Relationship Id="rId120" Type="http://schemas.openxmlformats.org/officeDocument/2006/relationships/slide" Target="slides/slide93.xml"/><Relationship Id="rId121" Type="http://schemas.openxmlformats.org/officeDocument/2006/relationships/slide" Target="slides/slide94.xml"/><Relationship Id="rId122" Type="http://schemas.openxmlformats.org/officeDocument/2006/relationships/slide" Target="slides/slide95.xml"/><Relationship Id="rId123" Type="http://schemas.openxmlformats.org/officeDocument/2006/relationships/slide" Target="slides/slide96.xml"/><Relationship Id="rId124" Type="http://schemas.openxmlformats.org/officeDocument/2006/relationships/slide" Target="slides/slide97.xml"/><Relationship Id="rId125" Type="http://schemas.openxmlformats.org/officeDocument/2006/relationships/slide" Target="slides/slide98.xml"/><Relationship Id="rId126" Type="http://schemas.openxmlformats.org/officeDocument/2006/relationships/slide" Target="slides/slide99.xml"/><Relationship Id="rId127" Type="http://schemas.openxmlformats.org/officeDocument/2006/relationships/slide" Target="slides/slide100.xml"/><Relationship Id="rId128" Type="http://schemas.openxmlformats.org/officeDocument/2006/relationships/slide" Target="slides/slide101.xml"/><Relationship Id="rId129" Type="http://schemas.openxmlformats.org/officeDocument/2006/relationships/slide" Target="slides/slide102.xml"/><Relationship Id="rId130" Type="http://schemas.openxmlformats.org/officeDocument/2006/relationships/slide" Target="slides/slide103.xml"/><Relationship Id="rId131" Type="http://schemas.openxmlformats.org/officeDocument/2006/relationships/slide" Target="slides/slide104.xml"/><Relationship Id="rId132" Type="http://schemas.openxmlformats.org/officeDocument/2006/relationships/slide" Target="slides/slide105.xml"/><Relationship Id="rId133" Type="http://schemas.openxmlformats.org/officeDocument/2006/relationships/slide" Target="slides/slide106.xml"/><Relationship Id="rId134" Type="http://schemas.openxmlformats.org/officeDocument/2006/relationships/slide" Target="slides/slide107.xml"/><Relationship Id="rId135" Type="http://schemas.openxmlformats.org/officeDocument/2006/relationships/slide" Target="slides/slide108.xml"/><Relationship Id="rId136" Type="http://schemas.openxmlformats.org/officeDocument/2006/relationships/slide" Target="slides/slide109.xml"/><Relationship Id="rId137" Type="http://schemas.openxmlformats.org/officeDocument/2006/relationships/slide" Target="slides/slide110.xml"/><Relationship Id="rId138" Type="http://schemas.openxmlformats.org/officeDocument/2006/relationships/slide" Target="slides/slide111.xml"/><Relationship Id="rId139" Type="http://schemas.openxmlformats.org/officeDocument/2006/relationships/slide" Target="slides/slide112.xml"/><Relationship Id="rId140" Type="http://schemas.openxmlformats.org/officeDocument/2006/relationships/slide" Target="slides/slide113.xml"/><Relationship Id="rId141" Type="http://schemas.openxmlformats.org/officeDocument/2006/relationships/slide" Target="slides/slide114.xml"/><Relationship Id="rId142" Type="http://schemas.openxmlformats.org/officeDocument/2006/relationships/slide" Target="slides/slide115.xml"/><Relationship Id="rId143" Type="http://schemas.openxmlformats.org/officeDocument/2006/relationships/slide" Target="slides/slide116.xml"/><Relationship Id="rId144" Type="http://schemas.openxmlformats.org/officeDocument/2006/relationships/slide" Target="slides/slide117.xml"/><Relationship Id="rId145" Type="http://schemas.openxmlformats.org/officeDocument/2006/relationships/slide" Target="slides/slide118.xml"/><Relationship Id="rId146" Type="http://schemas.openxmlformats.org/officeDocument/2006/relationships/slide" Target="slides/slide1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88"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9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5"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0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0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0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0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0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1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1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1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1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1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2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2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2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3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3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3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3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4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4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4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4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4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4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4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4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5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5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5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5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5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5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5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6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6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6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6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6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6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72"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7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7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7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9"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8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8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48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8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8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8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9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9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9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9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9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9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0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0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0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0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0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0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1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1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1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2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2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3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53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3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3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3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4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4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4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4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4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4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4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5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5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6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6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7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7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7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7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7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7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57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8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8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58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8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58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58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58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58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59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99"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0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0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0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6"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0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1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1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1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1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1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2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2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2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2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2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62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63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63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63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63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42"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4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4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4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9"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5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5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5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5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5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6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6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6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6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6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6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7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67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67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67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67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67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85"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8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8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2"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9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9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0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0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0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1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1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28"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3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3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73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5"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3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3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73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4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7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4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4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4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5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5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5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5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5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5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5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6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6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6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7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7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7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77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8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78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8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78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8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8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9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9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9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9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9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9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0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0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0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0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0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0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1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1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1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2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82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2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2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3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3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3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83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3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3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4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84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4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4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4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4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4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4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5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5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6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6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6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6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86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7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7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7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7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7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87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8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8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8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88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88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8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8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8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8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9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9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0"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0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7"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0"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1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1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1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2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92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2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92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2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93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93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93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93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93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4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9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9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9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9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9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9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9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8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8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9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9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9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9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0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0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0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0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0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0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0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1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1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1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1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1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01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01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02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02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0"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3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7"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4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4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4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4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4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5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5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5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5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5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5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5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6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06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06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06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06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7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7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7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7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8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8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8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8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8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9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9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9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9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9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0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10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10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0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0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0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0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1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1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1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3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3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3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4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4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5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5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6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6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6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7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7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9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9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0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0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0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1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4"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6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6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7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8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8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8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9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9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9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9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9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9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04"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0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0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1"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1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1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2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2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2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2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3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3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3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3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3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3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3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6.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9.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0.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41.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9" Type="http://schemas.openxmlformats.org/officeDocument/2006/relationships/slideLayout" Target="../slideLayouts/slideLayout246.x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slideLayout" Target="../slideLayouts/slideLayout297.xml"/><Relationship Id="rId13" Type="http://schemas.openxmlformats.org/officeDocument/2006/relationships/slideLayout" Target="../slideLayouts/slideLayout298.xml"/><Relationship Id="rId14" Type="http://schemas.openxmlformats.org/officeDocument/2006/relationships/slideLayout" Target="../slideLayouts/slideLayout299.xml"/><Relationship Id="rId15"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301.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 Id="rId9" Type="http://schemas.openxmlformats.org/officeDocument/2006/relationships/slideLayout" Target="../slideLayouts/slideLayout306.xml"/><Relationship Id="rId10" Type="http://schemas.openxmlformats.org/officeDocument/2006/relationships/slideLayout" Target="../slideLayouts/slideLayout307.xml"/><Relationship Id="rId11" Type="http://schemas.openxmlformats.org/officeDocument/2006/relationships/slideLayout" Target="../slideLayouts/slideLayout308.xml"/><Relationship Id="rId12" Type="http://schemas.openxmlformats.org/officeDocument/2006/relationships/slideLayout" Target="../slideLayouts/slideLayout309.xml"/><Relationship Id="rId13" Type="http://schemas.openxmlformats.org/officeDocument/2006/relationships/slideLayout" Target="../slideLayouts/slideLayout310.xml"/><Relationship Id="rId14" Type="http://schemas.openxmlformats.org/officeDocument/2006/relationships/slideLayout" Target="../slideLayouts/slideLayout311.xml"/><Relationship Id="rId15" Type="http://schemas.openxmlformats.org/officeDocument/2006/relationships/slideLayout" Target="../slideLayouts/slideLayout31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2" descr=""/>
          <p:cNvPicPr/>
          <p:nvPr/>
        </p:nvPicPr>
        <p:blipFill>
          <a:blip r:embed="rId2"/>
          <a:stretch/>
        </p:blipFill>
        <p:spPr>
          <a:xfrm>
            <a:off x="8153280" y="6427800"/>
            <a:ext cx="351720" cy="220680"/>
          </a:xfrm>
          <a:prstGeom prst="rect">
            <a:avLst/>
          </a:prstGeom>
          <a:ln>
            <a:noFill/>
          </a:ln>
        </p:spPr>
      </p:pic>
      <p:sp>
        <p:nvSpPr>
          <p:cNvPr id="1"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5E36710-E9B6-4A19-98F5-30078691389D}" type="slidenum">
              <a:rPr b="0" lang="en-US" sz="800" spc="-1" strike="noStrike">
                <a:solidFill>
                  <a:srgbClr val="808080"/>
                </a:solidFill>
                <a:latin typeface="Helvetica Neue"/>
                <a:ea typeface="DejaVu Sans"/>
              </a:rPr>
              <a:t>&lt;number&gt;</a:t>
            </a:fld>
            <a:endParaRPr b="0" lang="en-US" sz="800" spc="-1" strike="noStrike">
              <a:latin typeface="Arial"/>
            </a:endParaRPr>
          </a:p>
        </p:txBody>
      </p:sp>
      <p:sp>
        <p:nvSpPr>
          <p:cNvPr id="2"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3"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2" name="Picture 2" descr=""/>
          <p:cNvPicPr/>
          <p:nvPr/>
        </p:nvPicPr>
        <p:blipFill>
          <a:blip r:embed="rId2"/>
          <a:stretch/>
        </p:blipFill>
        <p:spPr>
          <a:xfrm>
            <a:off x="8153280" y="6427800"/>
            <a:ext cx="351720" cy="220680"/>
          </a:xfrm>
          <a:prstGeom prst="rect">
            <a:avLst/>
          </a:prstGeom>
          <a:ln>
            <a:noFill/>
          </a:ln>
        </p:spPr>
      </p:pic>
      <p:sp>
        <p:nvSpPr>
          <p:cNvPr id="383"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E08FBA5-2B48-47CE-A2FA-2EECDADB4531}"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384"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385"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86"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3" name="Picture 2" descr=""/>
          <p:cNvPicPr/>
          <p:nvPr/>
        </p:nvPicPr>
        <p:blipFill>
          <a:blip r:embed="rId2"/>
          <a:stretch/>
        </p:blipFill>
        <p:spPr>
          <a:xfrm>
            <a:off x="8153280" y="6427800"/>
            <a:ext cx="351720" cy="220680"/>
          </a:xfrm>
          <a:prstGeom prst="rect">
            <a:avLst/>
          </a:prstGeom>
          <a:ln>
            <a:noFill/>
          </a:ln>
        </p:spPr>
      </p:pic>
      <p:sp>
        <p:nvSpPr>
          <p:cNvPr id="424"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8E14331-A19A-4792-9D31-D2097261368E}"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425"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426"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427" name="Picture 8" descr=""/>
          <p:cNvPicPr/>
          <p:nvPr/>
        </p:nvPicPr>
        <p:blipFill>
          <a:blip r:embed="rId3"/>
          <a:srcRect l="8869" t="0" r="46490" b="33974"/>
          <a:stretch/>
        </p:blipFill>
        <p:spPr>
          <a:xfrm>
            <a:off x="7601760" y="1235520"/>
            <a:ext cx="1537200" cy="1216440"/>
          </a:xfrm>
          <a:prstGeom prst="rect">
            <a:avLst/>
          </a:prstGeom>
          <a:ln>
            <a:noFill/>
          </a:ln>
        </p:spPr>
      </p:pic>
      <p:sp>
        <p:nvSpPr>
          <p:cNvPr id="428"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6" name="Picture 2" descr=""/>
          <p:cNvPicPr/>
          <p:nvPr/>
        </p:nvPicPr>
        <p:blipFill>
          <a:blip r:embed="rId2"/>
          <a:stretch/>
        </p:blipFill>
        <p:spPr>
          <a:xfrm>
            <a:off x="8153280" y="6427800"/>
            <a:ext cx="351720" cy="220680"/>
          </a:xfrm>
          <a:prstGeom prst="rect">
            <a:avLst/>
          </a:prstGeom>
          <a:ln>
            <a:noFill/>
          </a:ln>
        </p:spPr>
      </p:pic>
      <p:sp>
        <p:nvSpPr>
          <p:cNvPr id="467"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02930DA8-0A27-4639-BC7F-E97DF387F916}"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468"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469"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7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7" name="Picture 2" descr=""/>
          <p:cNvPicPr/>
          <p:nvPr/>
        </p:nvPicPr>
        <p:blipFill>
          <a:blip r:embed="rId2"/>
          <a:stretch/>
        </p:blipFill>
        <p:spPr>
          <a:xfrm>
            <a:off x="8153280" y="6427800"/>
            <a:ext cx="351720" cy="220680"/>
          </a:xfrm>
          <a:prstGeom prst="rect">
            <a:avLst/>
          </a:prstGeom>
          <a:ln>
            <a:noFill/>
          </a:ln>
        </p:spPr>
      </p:pic>
      <p:sp>
        <p:nvSpPr>
          <p:cNvPr id="508"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8594B5B-A8C4-4A64-9C7B-F1044959D71F}"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509"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510"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1"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48" name="Picture 2" descr=""/>
          <p:cNvPicPr/>
          <p:nvPr/>
        </p:nvPicPr>
        <p:blipFill>
          <a:blip r:embed="rId2"/>
          <a:stretch/>
        </p:blipFill>
        <p:spPr>
          <a:xfrm>
            <a:off x="8153280" y="6427800"/>
            <a:ext cx="351720" cy="220680"/>
          </a:xfrm>
          <a:prstGeom prst="rect">
            <a:avLst/>
          </a:prstGeom>
          <a:ln>
            <a:noFill/>
          </a:ln>
        </p:spPr>
      </p:pic>
      <p:sp>
        <p:nvSpPr>
          <p:cNvPr id="549"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5CD655A-C6D8-4E9D-8DA2-06BA4259B92B}"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550"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551"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552" name="Picture 8" descr=""/>
          <p:cNvPicPr/>
          <p:nvPr/>
        </p:nvPicPr>
        <p:blipFill>
          <a:blip r:embed="rId3"/>
          <a:srcRect l="8869" t="0" r="46490" b="33974"/>
          <a:stretch/>
        </p:blipFill>
        <p:spPr>
          <a:xfrm>
            <a:off x="7601760" y="1235520"/>
            <a:ext cx="1537200" cy="1216440"/>
          </a:xfrm>
          <a:prstGeom prst="rect">
            <a:avLst/>
          </a:prstGeom>
          <a:ln>
            <a:noFill/>
          </a:ln>
        </p:spPr>
      </p:pic>
      <p:sp>
        <p:nvSpPr>
          <p:cNvPr id="553"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91" name="Picture 2" descr=""/>
          <p:cNvPicPr/>
          <p:nvPr/>
        </p:nvPicPr>
        <p:blipFill>
          <a:blip r:embed="rId2"/>
          <a:stretch/>
        </p:blipFill>
        <p:spPr>
          <a:xfrm>
            <a:off x="8153280" y="6427800"/>
            <a:ext cx="351720" cy="220680"/>
          </a:xfrm>
          <a:prstGeom prst="rect">
            <a:avLst/>
          </a:prstGeom>
          <a:ln>
            <a:noFill/>
          </a:ln>
        </p:spPr>
      </p:pic>
      <p:sp>
        <p:nvSpPr>
          <p:cNvPr id="592"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A46BC1D-508F-4FDD-85C6-C2E6D0C7BF8C}"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593"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594"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595" name="Picture 8" descr=""/>
          <p:cNvPicPr/>
          <p:nvPr/>
        </p:nvPicPr>
        <p:blipFill>
          <a:blip r:embed="rId3"/>
          <a:srcRect l="8869" t="0" r="46490" b="33974"/>
          <a:stretch/>
        </p:blipFill>
        <p:spPr>
          <a:xfrm>
            <a:off x="7601760" y="1235520"/>
            <a:ext cx="1537200" cy="1216440"/>
          </a:xfrm>
          <a:prstGeom prst="rect">
            <a:avLst/>
          </a:prstGeom>
          <a:ln>
            <a:noFill/>
          </a:ln>
        </p:spPr>
      </p:pic>
      <p:sp>
        <p:nvSpPr>
          <p:cNvPr id="596"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9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34" name="Picture 2" descr=""/>
          <p:cNvPicPr/>
          <p:nvPr/>
        </p:nvPicPr>
        <p:blipFill>
          <a:blip r:embed="rId2"/>
          <a:stretch/>
        </p:blipFill>
        <p:spPr>
          <a:xfrm>
            <a:off x="8153280" y="6427800"/>
            <a:ext cx="351720" cy="220680"/>
          </a:xfrm>
          <a:prstGeom prst="rect">
            <a:avLst/>
          </a:prstGeom>
          <a:ln>
            <a:noFill/>
          </a:ln>
        </p:spPr>
      </p:pic>
      <p:sp>
        <p:nvSpPr>
          <p:cNvPr id="635"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ED25E27-ED71-43A4-9176-1E68FE7713EE}"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636"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637"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638" name="Picture 8" descr=""/>
          <p:cNvPicPr/>
          <p:nvPr/>
        </p:nvPicPr>
        <p:blipFill>
          <a:blip r:embed="rId3"/>
          <a:srcRect l="8869" t="0" r="46490" b="33974"/>
          <a:stretch/>
        </p:blipFill>
        <p:spPr>
          <a:xfrm>
            <a:off x="7601760" y="1235520"/>
            <a:ext cx="1537200" cy="1216440"/>
          </a:xfrm>
          <a:prstGeom prst="rect">
            <a:avLst/>
          </a:prstGeom>
          <a:ln>
            <a:noFill/>
          </a:ln>
        </p:spPr>
      </p:pic>
      <p:sp>
        <p:nvSpPr>
          <p:cNvPr id="639"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640"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77" name="Picture 2" descr=""/>
          <p:cNvPicPr/>
          <p:nvPr/>
        </p:nvPicPr>
        <p:blipFill>
          <a:blip r:embed="rId2"/>
          <a:stretch/>
        </p:blipFill>
        <p:spPr>
          <a:xfrm>
            <a:off x="8153280" y="6427800"/>
            <a:ext cx="351720" cy="220680"/>
          </a:xfrm>
          <a:prstGeom prst="rect">
            <a:avLst/>
          </a:prstGeom>
          <a:ln>
            <a:noFill/>
          </a:ln>
        </p:spPr>
      </p:pic>
      <p:sp>
        <p:nvSpPr>
          <p:cNvPr id="678"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57CFCDC-2DE5-44AA-8B6F-63367BA680D7}"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679"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680"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681" name="Picture 8" descr=""/>
          <p:cNvPicPr/>
          <p:nvPr/>
        </p:nvPicPr>
        <p:blipFill>
          <a:blip r:embed="rId3"/>
          <a:srcRect l="8869" t="0" r="46490" b="33974"/>
          <a:stretch/>
        </p:blipFill>
        <p:spPr>
          <a:xfrm>
            <a:off x="7601760" y="1235520"/>
            <a:ext cx="1537200" cy="1216440"/>
          </a:xfrm>
          <a:prstGeom prst="rect">
            <a:avLst/>
          </a:prstGeom>
          <a:ln>
            <a:noFill/>
          </a:ln>
        </p:spPr>
      </p:pic>
      <p:sp>
        <p:nvSpPr>
          <p:cNvPr id="682"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683"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20" name="Picture 2" descr=""/>
          <p:cNvPicPr/>
          <p:nvPr/>
        </p:nvPicPr>
        <p:blipFill>
          <a:blip r:embed="rId2"/>
          <a:stretch/>
        </p:blipFill>
        <p:spPr>
          <a:xfrm>
            <a:off x="8153280" y="6427800"/>
            <a:ext cx="351720" cy="220680"/>
          </a:xfrm>
          <a:prstGeom prst="rect">
            <a:avLst/>
          </a:prstGeom>
          <a:ln>
            <a:noFill/>
          </a:ln>
        </p:spPr>
      </p:pic>
      <p:sp>
        <p:nvSpPr>
          <p:cNvPr id="721"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92875CB-CAE2-4BAC-805F-AD458428F927}"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722"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723"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724" name="Picture 8" descr=""/>
          <p:cNvPicPr/>
          <p:nvPr/>
        </p:nvPicPr>
        <p:blipFill>
          <a:blip r:embed="rId3"/>
          <a:srcRect l="8869" t="0" r="46490" b="33974"/>
          <a:stretch/>
        </p:blipFill>
        <p:spPr>
          <a:xfrm>
            <a:off x="7601760" y="1235520"/>
            <a:ext cx="1537200" cy="1216440"/>
          </a:xfrm>
          <a:prstGeom prst="rect">
            <a:avLst/>
          </a:prstGeom>
          <a:ln>
            <a:noFill/>
          </a:ln>
        </p:spPr>
      </p:pic>
      <p:sp>
        <p:nvSpPr>
          <p:cNvPr id="725"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2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3" name="Picture 2" descr=""/>
          <p:cNvPicPr/>
          <p:nvPr/>
        </p:nvPicPr>
        <p:blipFill>
          <a:blip r:embed="rId2"/>
          <a:stretch/>
        </p:blipFill>
        <p:spPr>
          <a:xfrm>
            <a:off x="8153280" y="6427800"/>
            <a:ext cx="351720" cy="220680"/>
          </a:xfrm>
          <a:prstGeom prst="rect">
            <a:avLst/>
          </a:prstGeom>
          <a:ln>
            <a:noFill/>
          </a:ln>
        </p:spPr>
      </p:pic>
      <p:sp>
        <p:nvSpPr>
          <p:cNvPr id="764"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5A8B650-7407-4149-8B31-67384FD36A15}"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765"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766"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767" name="Picture 8" descr=""/>
          <p:cNvPicPr/>
          <p:nvPr/>
        </p:nvPicPr>
        <p:blipFill>
          <a:blip r:embed="rId3"/>
          <a:srcRect l="8869" t="0" r="46490" b="33974"/>
          <a:stretch/>
        </p:blipFill>
        <p:spPr>
          <a:xfrm>
            <a:off x="7601760" y="1235520"/>
            <a:ext cx="1537200" cy="1216440"/>
          </a:xfrm>
          <a:prstGeom prst="rect">
            <a:avLst/>
          </a:prstGeom>
          <a:ln>
            <a:noFill/>
          </a:ln>
        </p:spPr>
      </p:pic>
      <p:sp>
        <p:nvSpPr>
          <p:cNvPr id="768"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6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Picture 2" descr=""/>
          <p:cNvPicPr/>
          <p:nvPr/>
        </p:nvPicPr>
        <p:blipFill>
          <a:blip r:embed="rId2"/>
          <a:stretch/>
        </p:blipFill>
        <p:spPr>
          <a:xfrm>
            <a:off x="8153280" y="6427800"/>
            <a:ext cx="351720" cy="220680"/>
          </a:xfrm>
          <a:prstGeom prst="rect">
            <a:avLst/>
          </a:prstGeom>
          <a:ln>
            <a:noFill/>
          </a:ln>
        </p:spPr>
      </p:pic>
      <p:sp>
        <p:nvSpPr>
          <p:cNvPr id="42"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B2C0FAB-94D0-47F8-A008-21F440E29099}"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43"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44"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6" name="Picture 2" descr=""/>
          <p:cNvPicPr/>
          <p:nvPr/>
        </p:nvPicPr>
        <p:blipFill>
          <a:blip r:embed="rId2"/>
          <a:stretch/>
        </p:blipFill>
        <p:spPr>
          <a:xfrm>
            <a:off x="8153280" y="6427800"/>
            <a:ext cx="351720" cy="220680"/>
          </a:xfrm>
          <a:prstGeom prst="rect">
            <a:avLst/>
          </a:prstGeom>
          <a:ln>
            <a:noFill/>
          </a:ln>
        </p:spPr>
      </p:pic>
      <p:sp>
        <p:nvSpPr>
          <p:cNvPr id="807"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C92F6E95-B78B-4E98-B312-B734A3D5F32A}"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808"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809"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10" name="Picture 8" descr=""/>
          <p:cNvPicPr/>
          <p:nvPr/>
        </p:nvPicPr>
        <p:blipFill>
          <a:blip r:embed="rId3"/>
          <a:srcRect l="8869" t="0" r="46490" b="33974"/>
          <a:stretch/>
        </p:blipFill>
        <p:spPr>
          <a:xfrm>
            <a:off x="7601760" y="1235520"/>
            <a:ext cx="1537200" cy="1216440"/>
          </a:xfrm>
          <a:prstGeom prst="rect">
            <a:avLst/>
          </a:prstGeom>
          <a:ln>
            <a:noFill/>
          </a:ln>
        </p:spPr>
      </p:pic>
      <p:sp>
        <p:nvSpPr>
          <p:cNvPr id="811"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1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49" name="Picture 2" descr=""/>
          <p:cNvPicPr/>
          <p:nvPr/>
        </p:nvPicPr>
        <p:blipFill>
          <a:blip r:embed="rId2"/>
          <a:stretch/>
        </p:blipFill>
        <p:spPr>
          <a:xfrm>
            <a:off x="8153280" y="6427800"/>
            <a:ext cx="351720" cy="220680"/>
          </a:xfrm>
          <a:prstGeom prst="rect">
            <a:avLst/>
          </a:prstGeom>
          <a:ln>
            <a:noFill/>
          </a:ln>
        </p:spPr>
      </p:pic>
      <p:sp>
        <p:nvSpPr>
          <p:cNvPr id="850"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7C43FC72-5349-49B7-BCCD-95FC9060B240}"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851"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85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53" name="Picture 8" descr=""/>
          <p:cNvPicPr/>
          <p:nvPr/>
        </p:nvPicPr>
        <p:blipFill>
          <a:blip r:embed="rId3"/>
          <a:srcRect l="8869" t="0" r="46490" b="33974"/>
          <a:stretch/>
        </p:blipFill>
        <p:spPr>
          <a:xfrm>
            <a:off x="7601760" y="1235520"/>
            <a:ext cx="1537200" cy="1216440"/>
          </a:xfrm>
          <a:prstGeom prst="rect">
            <a:avLst/>
          </a:prstGeom>
          <a:ln>
            <a:noFill/>
          </a:ln>
        </p:spPr>
      </p:pic>
      <p:sp>
        <p:nvSpPr>
          <p:cNvPr id="854"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85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92" name="Picture 2" descr=""/>
          <p:cNvPicPr/>
          <p:nvPr/>
        </p:nvPicPr>
        <p:blipFill>
          <a:blip r:embed="rId2"/>
          <a:stretch/>
        </p:blipFill>
        <p:spPr>
          <a:xfrm>
            <a:off x="8153280" y="6427800"/>
            <a:ext cx="351720" cy="220680"/>
          </a:xfrm>
          <a:prstGeom prst="rect">
            <a:avLst/>
          </a:prstGeom>
          <a:ln>
            <a:noFill/>
          </a:ln>
        </p:spPr>
      </p:pic>
      <p:sp>
        <p:nvSpPr>
          <p:cNvPr id="893"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43C17AEF-3EF9-4215-88ED-92D74790DC1B}"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894"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89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96" name="Picture 8" descr=""/>
          <p:cNvPicPr/>
          <p:nvPr/>
        </p:nvPicPr>
        <p:blipFill>
          <a:blip r:embed="rId3"/>
          <a:srcRect l="8869" t="0" r="46490" b="33974"/>
          <a:stretch/>
        </p:blipFill>
        <p:spPr>
          <a:xfrm>
            <a:off x="7601760" y="1235520"/>
            <a:ext cx="1537200" cy="1216440"/>
          </a:xfrm>
          <a:prstGeom prst="rect">
            <a:avLst/>
          </a:prstGeom>
          <a:ln>
            <a:noFill/>
          </a:ln>
        </p:spPr>
      </p:pic>
      <p:sp>
        <p:nvSpPr>
          <p:cNvPr id="89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9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35" name="Picture 2" descr=""/>
          <p:cNvPicPr/>
          <p:nvPr/>
        </p:nvPicPr>
        <p:blipFill>
          <a:blip r:embed="rId2"/>
          <a:stretch/>
        </p:blipFill>
        <p:spPr>
          <a:xfrm>
            <a:off x="8153280" y="6427800"/>
            <a:ext cx="351720" cy="220680"/>
          </a:xfrm>
          <a:prstGeom prst="rect">
            <a:avLst/>
          </a:prstGeom>
          <a:ln>
            <a:noFill/>
          </a:ln>
        </p:spPr>
      </p:pic>
      <p:sp>
        <p:nvSpPr>
          <p:cNvPr id="936"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3322111-3C81-4DD3-B65D-7EFD4EBE9CF9}"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937"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938"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939" name="Picture 8" descr=""/>
          <p:cNvPicPr/>
          <p:nvPr/>
        </p:nvPicPr>
        <p:blipFill>
          <a:blip r:embed="rId3"/>
          <a:srcRect l="8869" t="0" r="46490" b="33974"/>
          <a:stretch/>
        </p:blipFill>
        <p:spPr>
          <a:xfrm>
            <a:off x="7601760" y="1235520"/>
            <a:ext cx="1537200" cy="1216440"/>
          </a:xfrm>
          <a:prstGeom prst="rect">
            <a:avLst/>
          </a:prstGeom>
          <a:ln>
            <a:noFill/>
          </a:ln>
        </p:spPr>
      </p:pic>
      <p:sp>
        <p:nvSpPr>
          <p:cNvPr id="940"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941"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42"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79" name="Picture 2" descr=""/>
          <p:cNvPicPr/>
          <p:nvPr/>
        </p:nvPicPr>
        <p:blipFill>
          <a:blip r:embed="rId2"/>
          <a:stretch/>
        </p:blipFill>
        <p:spPr>
          <a:xfrm>
            <a:off x="8153280" y="6427800"/>
            <a:ext cx="351720" cy="220680"/>
          </a:xfrm>
          <a:prstGeom prst="rect">
            <a:avLst/>
          </a:prstGeom>
          <a:ln>
            <a:noFill/>
          </a:ln>
        </p:spPr>
      </p:pic>
      <p:sp>
        <p:nvSpPr>
          <p:cNvPr id="980"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D6A1AABB-9772-4267-A5EC-6120EDC4C082}"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981"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98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983" name="Picture 8" descr=""/>
          <p:cNvPicPr/>
          <p:nvPr/>
        </p:nvPicPr>
        <p:blipFill>
          <a:blip r:embed="rId3"/>
          <a:srcRect l="8869" t="0" r="46490" b="33974"/>
          <a:stretch/>
        </p:blipFill>
        <p:spPr>
          <a:xfrm>
            <a:off x="7601760" y="1235520"/>
            <a:ext cx="1537200" cy="1216440"/>
          </a:xfrm>
          <a:prstGeom prst="rect">
            <a:avLst/>
          </a:prstGeom>
          <a:ln>
            <a:noFill/>
          </a:ln>
        </p:spPr>
      </p:pic>
      <p:sp>
        <p:nvSpPr>
          <p:cNvPr id="984"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8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22" name="Picture 2" descr=""/>
          <p:cNvPicPr/>
          <p:nvPr/>
        </p:nvPicPr>
        <p:blipFill>
          <a:blip r:embed="rId2"/>
          <a:stretch/>
        </p:blipFill>
        <p:spPr>
          <a:xfrm>
            <a:off x="8153280" y="6427800"/>
            <a:ext cx="351720" cy="220680"/>
          </a:xfrm>
          <a:prstGeom prst="rect">
            <a:avLst/>
          </a:prstGeom>
          <a:ln>
            <a:noFill/>
          </a:ln>
        </p:spPr>
      </p:pic>
      <p:sp>
        <p:nvSpPr>
          <p:cNvPr id="1023"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55215A6E-CD29-4821-8E15-C60EE613AC4D}"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1024"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102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1026" name="Picture 8" descr=""/>
          <p:cNvPicPr/>
          <p:nvPr/>
        </p:nvPicPr>
        <p:blipFill>
          <a:blip r:embed="rId3"/>
          <a:srcRect l="8869" t="0" r="46490" b="33974"/>
          <a:stretch/>
        </p:blipFill>
        <p:spPr>
          <a:xfrm>
            <a:off x="7601760" y="1235520"/>
            <a:ext cx="1537200" cy="1216440"/>
          </a:xfrm>
          <a:prstGeom prst="rect">
            <a:avLst/>
          </a:prstGeom>
          <a:ln>
            <a:noFill/>
          </a:ln>
        </p:spPr>
      </p:pic>
      <p:sp>
        <p:nvSpPr>
          <p:cNvPr id="102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2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65" name="Picture 2" descr=""/>
          <p:cNvPicPr/>
          <p:nvPr/>
        </p:nvPicPr>
        <p:blipFill>
          <a:blip r:embed="rId2"/>
          <a:stretch/>
        </p:blipFill>
        <p:spPr>
          <a:xfrm>
            <a:off x="8153280" y="6427800"/>
            <a:ext cx="351720" cy="220680"/>
          </a:xfrm>
          <a:prstGeom prst="rect">
            <a:avLst/>
          </a:prstGeom>
          <a:ln>
            <a:noFill/>
          </a:ln>
        </p:spPr>
      </p:pic>
      <p:sp>
        <p:nvSpPr>
          <p:cNvPr id="1066"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82E91F2-6356-40E6-B749-F9E39373CF45}"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1067"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1068"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1069" name="Picture 8" descr=""/>
          <p:cNvPicPr/>
          <p:nvPr/>
        </p:nvPicPr>
        <p:blipFill>
          <a:blip r:embed="rId3"/>
          <a:srcRect l="8869" t="0" r="46490" b="33974"/>
          <a:stretch/>
        </p:blipFill>
        <p:spPr>
          <a:xfrm>
            <a:off x="7601760" y="1235520"/>
            <a:ext cx="1537200" cy="1216440"/>
          </a:xfrm>
          <a:prstGeom prst="rect">
            <a:avLst/>
          </a:prstGeom>
          <a:ln>
            <a:noFill/>
          </a:ln>
        </p:spPr>
      </p:pic>
      <p:sp>
        <p:nvSpPr>
          <p:cNvPr id="1070"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71"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 name="Picture 2" descr=""/>
          <p:cNvPicPr/>
          <p:nvPr/>
        </p:nvPicPr>
        <p:blipFill>
          <a:blip r:embed="rId2"/>
          <a:stretch/>
        </p:blipFill>
        <p:spPr>
          <a:xfrm>
            <a:off x="8153280" y="6427800"/>
            <a:ext cx="351720" cy="220680"/>
          </a:xfrm>
          <a:prstGeom prst="rect">
            <a:avLst/>
          </a:prstGeom>
          <a:ln>
            <a:noFill/>
          </a:ln>
        </p:spPr>
      </p:pic>
      <p:sp>
        <p:nvSpPr>
          <p:cNvPr id="83"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8B0A711-1C97-4807-8DDE-EDE947A13A8A}"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84"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8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86" name="Picture 8" descr=""/>
          <p:cNvPicPr/>
          <p:nvPr/>
        </p:nvPicPr>
        <p:blipFill>
          <a:blip r:embed="rId3"/>
          <a:srcRect l="8869" t="0" r="46490" b="33974"/>
          <a:stretch/>
        </p:blipFill>
        <p:spPr>
          <a:xfrm>
            <a:off x="7601760" y="1235520"/>
            <a:ext cx="1537200" cy="1216440"/>
          </a:xfrm>
          <a:prstGeom prst="rect">
            <a:avLst/>
          </a:prstGeom>
          <a:ln>
            <a:noFill/>
          </a:ln>
        </p:spPr>
      </p:pic>
      <p:sp>
        <p:nvSpPr>
          <p:cNvPr id="8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5" name="Picture 2" descr=""/>
          <p:cNvPicPr/>
          <p:nvPr/>
        </p:nvPicPr>
        <p:blipFill>
          <a:blip r:embed="rId2"/>
          <a:stretch/>
        </p:blipFill>
        <p:spPr>
          <a:xfrm>
            <a:off x="8153280" y="6427800"/>
            <a:ext cx="351720" cy="220680"/>
          </a:xfrm>
          <a:prstGeom prst="rect">
            <a:avLst/>
          </a:prstGeom>
          <a:ln>
            <a:noFill/>
          </a:ln>
        </p:spPr>
      </p:pic>
      <p:sp>
        <p:nvSpPr>
          <p:cNvPr id="126"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FB668FC4-EBD4-4553-8161-C35259F76839}"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127"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128"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129" name="Picture 8" descr=""/>
          <p:cNvPicPr/>
          <p:nvPr/>
        </p:nvPicPr>
        <p:blipFill>
          <a:blip r:embed="rId3"/>
          <a:srcRect l="8869" t="0" r="46490" b="33974"/>
          <a:stretch/>
        </p:blipFill>
        <p:spPr>
          <a:xfrm>
            <a:off x="7601760" y="1235520"/>
            <a:ext cx="1537200" cy="1216440"/>
          </a:xfrm>
          <a:prstGeom prst="rect">
            <a:avLst/>
          </a:prstGeom>
          <a:ln>
            <a:noFill/>
          </a:ln>
        </p:spPr>
      </p:pic>
      <p:sp>
        <p:nvSpPr>
          <p:cNvPr id="130"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1"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8" name="Picture 2" descr=""/>
          <p:cNvPicPr/>
          <p:nvPr/>
        </p:nvPicPr>
        <p:blipFill>
          <a:blip r:embed="rId2"/>
          <a:stretch/>
        </p:blipFill>
        <p:spPr>
          <a:xfrm>
            <a:off x="8153280" y="6427800"/>
            <a:ext cx="351720" cy="220680"/>
          </a:xfrm>
          <a:prstGeom prst="rect">
            <a:avLst/>
          </a:prstGeom>
          <a:ln>
            <a:noFill/>
          </a:ln>
        </p:spPr>
      </p:pic>
      <p:sp>
        <p:nvSpPr>
          <p:cNvPr id="169"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03AF4D27-4183-4A23-9FC6-C6882FCBA0E5}"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170"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171" name="PlaceHolder 3"/>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2"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9" name="Picture 2" descr=""/>
          <p:cNvPicPr/>
          <p:nvPr/>
        </p:nvPicPr>
        <p:blipFill>
          <a:blip r:embed="rId2"/>
          <a:stretch/>
        </p:blipFill>
        <p:spPr>
          <a:xfrm>
            <a:off x="8153280" y="6427800"/>
            <a:ext cx="351720" cy="220680"/>
          </a:xfrm>
          <a:prstGeom prst="rect">
            <a:avLst/>
          </a:prstGeom>
          <a:ln>
            <a:noFill/>
          </a:ln>
        </p:spPr>
      </p:pic>
      <p:sp>
        <p:nvSpPr>
          <p:cNvPr id="210"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39588898-3DC2-4C91-B922-34A9386862F9}"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211"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21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213" name="Picture 8" descr=""/>
          <p:cNvPicPr/>
          <p:nvPr/>
        </p:nvPicPr>
        <p:blipFill>
          <a:blip r:embed="rId3"/>
          <a:srcRect l="8869" t="0" r="46490" b="33974"/>
          <a:stretch/>
        </p:blipFill>
        <p:spPr>
          <a:xfrm>
            <a:off x="7601760" y="1235520"/>
            <a:ext cx="1537200" cy="1216440"/>
          </a:xfrm>
          <a:prstGeom prst="rect">
            <a:avLst/>
          </a:prstGeom>
          <a:ln>
            <a:noFill/>
          </a:ln>
        </p:spPr>
      </p:pic>
      <p:sp>
        <p:nvSpPr>
          <p:cNvPr id="214"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2" name="Picture 2" descr=""/>
          <p:cNvPicPr/>
          <p:nvPr/>
        </p:nvPicPr>
        <p:blipFill>
          <a:blip r:embed="rId2"/>
          <a:stretch/>
        </p:blipFill>
        <p:spPr>
          <a:xfrm>
            <a:off x="8153280" y="6427800"/>
            <a:ext cx="351720" cy="220680"/>
          </a:xfrm>
          <a:prstGeom prst="rect">
            <a:avLst/>
          </a:prstGeom>
          <a:ln>
            <a:noFill/>
          </a:ln>
        </p:spPr>
      </p:pic>
      <p:sp>
        <p:nvSpPr>
          <p:cNvPr id="253"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3FCB6FC8-CE18-47FB-BBDA-0F3FDB4213C2}"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254"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255"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256" name="Picture 8" descr=""/>
          <p:cNvPicPr/>
          <p:nvPr/>
        </p:nvPicPr>
        <p:blipFill>
          <a:blip r:embed="rId3"/>
          <a:srcRect l="8869" t="0" r="46490" b="33974"/>
          <a:stretch/>
        </p:blipFill>
        <p:spPr>
          <a:xfrm>
            <a:off x="7601760" y="1235520"/>
            <a:ext cx="1537200" cy="1216440"/>
          </a:xfrm>
          <a:prstGeom prst="rect">
            <a:avLst/>
          </a:prstGeom>
          <a:ln>
            <a:noFill/>
          </a:ln>
        </p:spPr>
      </p:pic>
      <p:sp>
        <p:nvSpPr>
          <p:cNvPr id="257" name="PlaceHolder 4"/>
          <p:cNvSpPr>
            <a:spLocks noGrp="1"/>
          </p:cNvSpPr>
          <p:nvPr>
            <p:ph type="title"/>
          </p:nvPr>
        </p:nvSpPr>
        <p:spPr>
          <a:xfrm>
            <a:off x="457200" y="273240"/>
            <a:ext cx="82288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258" name="PlaceHolder 5"/>
          <p:cNvSpPr>
            <a:spLocks noGrp="1"/>
          </p:cNvSpPr>
          <p:nvPr>
            <p:ph type="body"/>
          </p:nvPr>
        </p:nvSpPr>
        <p:spPr>
          <a:xfrm>
            <a:off x="457200" y="1604520"/>
            <a:ext cx="82288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9" name="PlaceHolder 6"/>
          <p:cNvSpPr>
            <a:spLocks noGrp="1"/>
          </p:cNvSpPr>
          <p:nvPr>
            <p:ph type="body"/>
          </p:nvPr>
        </p:nvSpPr>
        <p:spPr>
          <a:xfrm>
            <a:off x="457200" y="3682080"/>
            <a:ext cx="8228880" cy="1896480"/>
          </a:xfrm>
          <a:prstGeom prst="rect">
            <a:avLst/>
          </a:prstGeom>
        </p:spPr>
        <p:txBody>
          <a:bodyPr lIns="0" rIns="0" tIns="0" bIns="0">
            <a:normAutofit fontScale="77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6" name="Picture 2" descr=""/>
          <p:cNvPicPr/>
          <p:nvPr/>
        </p:nvPicPr>
        <p:blipFill>
          <a:blip r:embed="rId2"/>
          <a:stretch/>
        </p:blipFill>
        <p:spPr>
          <a:xfrm>
            <a:off x="8153280" y="6427800"/>
            <a:ext cx="351720" cy="220680"/>
          </a:xfrm>
          <a:prstGeom prst="rect">
            <a:avLst/>
          </a:prstGeom>
          <a:ln>
            <a:noFill/>
          </a:ln>
        </p:spPr>
      </p:pic>
      <p:sp>
        <p:nvSpPr>
          <p:cNvPr id="297"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E30BED5-9FFC-43C4-9C5C-F8F4737FF4CB}"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298"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299"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300" name="Picture 8" descr=""/>
          <p:cNvPicPr/>
          <p:nvPr/>
        </p:nvPicPr>
        <p:blipFill>
          <a:blip r:embed="rId3"/>
          <a:srcRect l="8869" t="0" r="46490" b="33974"/>
          <a:stretch/>
        </p:blipFill>
        <p:spPr>
          <a:xfrm>
            <a:off x="7601760" y="1235520"/>
            <a:ext cx="1537200" cy="1216440"/>
          </a:xfrm>
          <a:prstGeom prst="rect">
            <a:avLst/>
          </a:prstGeom>
          <a:ln>
            <a:noFill/>
          </a:ln>
        </p:spPr>
      </p:pic>
      <p:sp>
        <p:nvSpPr>
          <p:cNvPr id="301"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0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9" name="Picture 2" descr=""/>
          <p:cNvPicPr/>
          <p:nvPr/>
        </p:nvPicPr>
        <p:blipFill>
          <a:blip r:embed="rId2"/>
          <a:stretch/>
        </p:blipFill>
        <p:spPr>
          <a:xfrm>
            <a:off x="8153280" y="6427800"/>
            <a:ext cx="351720" cy="220680"/>
          </a:xfrm>
          <a:prstGeom prst="rect">
            <a:avLst/>
          </a:prstGeom>
          <a:ln>
            <a:noFill/>
          </a:ln>
        </p:spPr>
      </p:pic>
      <p:sp>
        <p:nvSpPr>
          <p:cNvPr id="340" name="CustomShape 1"/>
          <p:cNvSpPr/>
          <p:nvPr/>
        </p:nvSpPr>
        <p:spPr>
          <a:xfrm>
            <a:off x="6705720" y="6425280"/>
            <a:ext cx="2128680" cy="28764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96525B36-ECC6-40CA-9380-D5ADF19A86BA}" type="slidenum">
              <a:rPr b="0" lang="en-US" sz="800" spc="-1" strike="noStrike">
                <a:solidFill>
                  <a:srgbClr val="808080"/>
                </a:solidFill>
                <a:latin typeface="Helvetica Neue"/>
                <a:ea typeface="DejaVu Sans"/>
              </a:rPr>
              <a:t>1</a:t>
            </a:fld>
            <a:endParaRPr b="0" lang="en-US" sz="800" spc="-1" strike="noStrike">
              <a:latin typeface="Arial"/>
            </a:endParaRPr>
          </a:p>
        </p:txBody>
      </p:sp>
      <p:sp>
        <p:nvSpPr>
          <p:cNvPr id="341" name="CustomShape 2"/>
          <p:cNvSpPr/>
          <p:nvPr/>
        </p:nvSpPr>
        <p:spPr>
          <a:xfrm>
            <a:off x="4876920" y="6426720"/>
            <a:ext cx="3271680" cy="28440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800" spc="-1" strike="noStrike">
                <a:solidFill>
                  <a:srgbClr val="595959"/>
                </a:solidFill>
                <a:latin typeface="Helvetica Neue"/>
                <a:ea typeface="DejaVu Sans"/>
              </a:rPr>
              <a:t>© 2018 i2c Inc.  |  Proprietary and Confidential  |  i2cinc.com  |</a:t>
            </a:r>
            <a:endParaRPr b="0" lang="en-US" sz="800" spc="-1" strike="noStrike">
              <a:latin typeface="Arial"/>
            </a:endParaRPr>
          </a:p>
          <a:p>
            <a:pPr algn="r">
              <a:lnSpc>
                <a:spcPct val="100000"/>
              </a:lnSpc>
            </a:pPr>
            <a:r>
              <a:rPr b="0" lang="en-US" sz="800" spc="-1" strike="noStrike">
                <a:solidFill>
                  <a:srgbClr val="595959"/>
                </a:solidFill>
                <a:latin typeface="Helvetica Neue"/>
                <a:ea typeface="DejaVu Sans"/>
              </a:rPr>
              <a:t> </a:t>
            </a:r>
            <a:endParaRPr b="0" lang="en-US" sz="800" spc="-1" strike="noStrike">
              <a:latin typeface="Arial"/>
            </a:endParaRPr>
          </a:p>
        </p:txBody>
      </p:sp>
      <p:sp>
        <p:nvSpPr>
          <p:cNvPr id="342" name="Line 3"/>
          <p:cNvSpPr/>
          <p:nvPr/>
        </p:nvSpPr>
        <p:spPr>
          <a:xfrm>
            <a:off x="838080" y="838080"/>
            <a:ext cx="0" cy="5257800"/>
          </a:xfrm>
          <a:prstGeom prst="line">
            <a:avLst/>
          </a:prstGeom>
          <a:ln w="28440">
            <a:solidFill>
              <a:srgbClr val="f3b938"/>
            </a:solidFill>
            <a:round/>
          </a:ln>
        </p:spPr>
        <p:style>
          <a:lnRef idx="0"/>
          <a:fillRef idx="0"/>
          <a:effectRef idx="0"/>
          <a:fontRef idx="minor"/>
        </p:style>
      </p:sp>
      <p:pic>
        <p:nvPicPr>
          <p:cNvPr id="343" name="Picture 8" descr=""/>
          <p:cNvPicPr/>
          <p:nvPr/>
        </p:nvPicPr>
        <p:blipFill>
          <a:blip r:embed="rId3"/>
          <a:srcRect l="8869" t="0" r="46490" b="33974"/>
          <a:stretch/>
        </p:blipFill>
        <p:spPr>
          <a:xfrm>
            <a:off x="7601760" y="1235520"/>
            <a:ext cx="1537200" cy="1216440"/>
          </a:xfrm>
          <a:prstGeom prst="rect">
            <a:avLst/>
          </a:prstGeom>
          <a:ln>
            <a:noFill/>
          </a:ln>
        </p:spPr>
      </p:pic>
      <p:sp>
        <p:nvSpPr>
          <p:cNvPr id="344"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49.xml"/>
</Relationships>
</file>

<file path=ppt/slides/_rels/slide100.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245.xml"/>
</Relationships>
</file>

<file path=ppt/slides/_rels/slide101.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slideLayout" Target="../slideLayouts/slideLayout245.xml"/>
</Relationships>
</file>

<file path=ppt/slides/_rels/slide102.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slideLayout" Target="../slideLayouts/slideLayout245.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49.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114.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slideLayout" Target="../slideLayouts/slideLayout301.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169.jpeg"/><Relationship Id="rId2" Type="http://schemas.openxmlformats.org/officeDocument/2006/relationships/image" Target="../media/image170.png"/><Relationship Id="rId3"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172.png"/><Relationship Id="rId3"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173.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8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97.xml"/>
</Relationships>
</file>

<file path=ppt/slides/_rels/slide1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109.xml"/>
</Relationships>
</file>

<file path=ppt/slides/_rels/slide18.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09.xml"/>
</Relationships>
</file>

<file path=ppt/slides/_rels/slide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109.xml"/>
</Relationships>
</file>

<file path=ppt/slides/_rels/slide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109.xml"/>
</Relationships>
</file>

<file path=ppt/slides/_rels/slide2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slideLayout" Target="../slideLayouts/slideLayout109.xml"/>
</Relationships>
</file>

<file path=ppt/slides/_rels/slide2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109.xml"/>
</Relationships>
</file>

<file path=ppt/slides/_rels/slide2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109.xml"/>
</Relationships>
</file>

<file path=ppt/slides/_rels/slide2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9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21.xml"/>
</Relationships>
</file>

<file path=ppt/slides/_rels/slide2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21.xml"/>
</Relationships>
</file>

<file path=ppt/slides/_rels/slide28.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121.xml"/>
</Relationships>
</file>

<file path=ppt/slides/_rels/slide29.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21.xml"/>
</Relationships>
</file>

<file path=ppt/slides/_rels/slide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9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97.xml"/>
</Relationships>
</file>

<file path=ppt/slides/_rels/slide33.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109.xml"/>
</Relationships>
</file>

<file path=ppt/slides/_rels/slide34.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36.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slideLayout" Target="../slideLayouts/slideLayout109.xml"/>
</Relationships>
</file>

<file path=ppt/slides/_rels/slide3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97.xml"/>
</Relationships>
</file>

<file path=ppt/slides/_rels/slide3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13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21.xml"/>
</Relationships>
</file>

<file path=ppt/slides/_rels/slide41.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57.xml"/>
</Relationships>
</file>

<file path=ppt/slides/_rels/slide42.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57.xml"/>
</Relationships>
</file>

<file path=ppt/slides/_rels/slide43.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57.xml"/>
</Relationships>
</file>

<file path=ppt/slides/_rels/slide44.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97.xml"/>
</Relationships>
</file>

<file path=ppt/slides/_rels/slide45.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109.xml"/>
</Relationships>
</file>

<file path=ppt/slides/_rels/slide46.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09.xml"/>
</Relationships>
</file>

<file path=ppt/slides/_rels/slide47.xml.rels><?xml version="1.0" encoding="UTF-8"?>
<Relationships xmlns="http://schemas.openxmlformats.org/package/2006/relationships"><Relationship Id="rId1" Type="http://schemas.openxmlformats.org/officeDocument/2006/relationships/image" Target="../media/image134.jpeg"/><Relationship Id="rId2" Type="http://schemas.openxmlformats.org/officeDocument/2006/relationships/image" Target="../media/image135.png"/><Relationship Id="rId3" Type="http://schemas.openxmlformats.org/officeDocument/2006/relationships/slideLayout" Target="../slideLayouts/slideLayout14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49.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85.xml"/>
</Relationships>
</file>

<file path=ppt/slides/_rels/slide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97.xml"/>
</Relationships>
</file>

<file path=ppt/slides/_rels/slide51.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9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9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245.xml"/>
</Relationships>
</file>

<file path=ppt/slides/_rels/slide61.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245.xml"/>
</Relationships>
</file>

<file path=ppt/slides/_rels/slide62.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245.xml"/>
</Relationships>
</file>

<file path=ppt/slides/_rels/slide6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slideLayout" Target="../slideLayouts/slideLayout245.xml"/>
</Relationships>
</file>

<file path=ppt/slides/_rels/slide64.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slideLayout" Target="../slideLayouts/slideLayout24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68.xml"/>
</Relationships>
</file>

<file path=ppt/slides/_rels/slide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image" Target="../media/image148.png"/><Relationship Id="rId3" Type="http://schemas.openxmlformats.org/officeDocument/2006/relationships/slideLayout" Target="../slideLayouts/slideLayout245.xml"/>
</Relationships>
</file>

<file path=ppt/slides/_rels/slide71.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245.xml"/>
</Relationships>
</file>

<file path=ppt/slides/_rels/slide72.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245.xml"/>
</Relationships>
</file>

<file path=ppt/slides/_rels/slide73.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245.xml"/>
</Relationships>
</file>

<file path=ppt/slides/_rels/slide74.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24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78.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slideLayout" Target="../slideLayouts/slideLayout245.xml"/>
</Relationships>
</file>

<file path=ppt/slides/_rels/slide7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245.xml"/>
</Relationships>
</file>

<file path=ppt/slides/_rels/slide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49.xml"/>
</Relationships>
</file>

<file path=ppt/slides/_rels/slide80.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245.xml"/>
</Relationships>
</file>

<file path=ppt/slides/_rels/slide8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24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4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3.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30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96.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301.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0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CustomShape 1"/>
          <p:cNvSpPr/>
          <p:nvPr/>
        </p:nvSpPr>
        <p:spPr>
          <a:xfrm>
            <a:off x="0" y="2590920"/>
            <a:ext cx="9138960" cy="1671480"/>
          </a:xfrm>
          <a:prstGeom prst="rect">
            <a:avLst/>
          </a:prstGeom>
          <a:solidFill>
            <a:srgbClr val="262626"/>
          </a:solidFill>
          <a:ln w="25560">
            <a:noFill/>
          </a:ln>
        </p:spPr>
        <p:style>
          <a:lnRef idx="0"/>
          <a:fillRef idx="0"/>
          <a:effectRef idx="0"/>
          <a:fontRef idx="minor"/>
        </p:style>
      </p:sp>
      <p:sp>
        <p:nvSpPr>
          <p:cNvPr id="1109" name="CustomShape 2"/>
          <p:cNvSpPr/>
          <p:nvPr/>
        </p:nvSpPr>
        <p:spPr>
          <a:xfrm>
            <a:off x="4126680" y="2928240"/>
            <a:ext cx="4743360" cy="531360"/>
          </a:xfrm>
          <a:prstGeom prst="rect">
            <a:avLst/>
          </a:prstGeom>
          <a:noFill/>
          <a:ln>
            <a:noFill/>
          </a:ln>
        </p:spPr>
        <p:style>
          <a:lnRef idx="0"/>
          <a:fillRef idx="0"/>
          <a:effectRef idx="0"/>
          <a:fontRef idx="minor"/>
        </p:style>
        <p:txBody>
          <a:bodyPr lIns="90000" rIns="90000" tIns="45000" bIns="45000" anchor="ctr">
            <a:normAutofit fontScale="5000"/>
          </a:bodyPr>
          <a:p>
            <a:pPr>
              <a:lnSpc>
                <a:spcPct val="100000"/>
              </a:lnSpc>
            </a:pPr>
            <a:r>
              <a:rPr b="0" lang="en-US" sz="4000" spc="-1" strike="noStrike" cap="all">
                <a:solidFill>
                  <a:srgbClr val="ffffff"/>
                </a:solidFill>
                <a:latin typeface="Helvetica Neue Light"/>
                <a:ea typeface="Helvetica Neue Light"/>
              </a:rPr>
              <a:t>Call transcripts Analytics using natural language processing</a:t>
            </a:r>
            <a:endParaRPr b="0" lang="en-US" sz="4000" spc="-1" strike="noStrike">
              <a:latin typeface="Arial"/>
            </a:endParaRPr>
          </a:p>
          <a:p>
            <a:pPr algn="ctr">
              <a:lnSpc>
                <a:spcPct val="100000"/>
              </a:lnSpc>
            </a:pPr>
            <a:endParaRPr b="0" lang="en-US" sz="4000" spc="-1" strike="noStrike">
              <a:latin typeface="Arial"/>
            </a:endParaRPr>
          </a:p>
        </p:txBody>
      </p:sp>
      <p:sp>
        <p:nvSpPr>
          <p:cNvPr id="1110" name="CustomShape 3"/>
          <p:cNvSpPr/>
          <p:nvPr/>
        </p:nvSpPr>
        <p:spPr>
          <a:xfrm>
            <a:off x="4136400" y="3564000"/>
            <a:ext cx="2512800" cy="317160"/>
          </a:xfrm>
          <a:prstGeom prst="rect">
            <a:avLst/>
          </a:prstGeom>
          <a:noFill/>
          <a:ln>
            <a:noFill/>
          </a:ln>
        </p:spPr>
        <p:style>
          <a:lnRef idx="0"/>
          <a:fillRef idx="0"/>
          <a:effectRef idx="0"/>
          <a:fontRef idx="minor"/>
        </p:style>
        <p:txBody>
          <a:bodyPr lIns="90000" rIns="90000" tIns="45000" bIns="45000" anchor="ctr">
            <a:normAutofit fontScale="97000"/>
          </a:bodyPr>
          <a:p>
            <a:pPr>
              <a:lnSpc>
                <a:spcPct val="100000"/>
              </a:lnSpc>
            </a:pPr>
            <a:r>
              <a:rPr b="0" lang="en-US" sz="1800" spc="-1" strike="noStrike">
                <a:solidFill>
                  <a:srgbClr val="8b8b8b"/>
                </a:solidFill>
                <a:latin typeface="Helvetica Neue Light"/>
                <a:ea typeface="DejaVu Sans"/>
              </a:rPr>
              <a:t>07.31.2019</a:t>
            </a:r>
            <a:endParaRPr b="0" lang="en-US" sz="1800" spc="-1" strike="noStrike">
              <a:latin typeface="Arial"/>
            </a:endParaRPr>
          </a:p>
        </p:txBody>
      </p:sp>
      <p:sp>
        <p:nvSpPr>
          <p:cNvPr id="1111" name="CustomShape 4"/>
          <p:cNvSpPr/>
          <p:nvPr/>
        </p:nvSpPr>
        <p:spPr>
          <a:xfrm>
            <a:off x="4126680" y="3358440"/>
            <a:ext cx="3584160" cy="317160"/>
          </a:xfrm>
          <a:prstGeom prst="rect">
            <a:avLst/>
          </a:prstGeom>
          <a:noFill/>
          <a:ln>
            <a:noFill/>
          </a:ln>
        </p:spPr>
        <p:style>
          <a:lnRef idx="0"/>
          <a:fillRef idx="0"/>
          <a:effectRef idx="0"/>
          <a:fontRef idx="minor"/>
        </p:style>
      </p:sp>
      <p:sp>
        <p:nvSpPr>
          <p:cNvPr id="1112" name="Line 5"/>
          <p:cNvSpPr/>
          <p:nvPr/>
        </p:nvSpPr>
        <p:spPr>
          <a:xfrm>
            <a:off x="3962160" y="2967480"/>
            <a:ext cx="0" cy="994680"/>
          </a:xfrm>
          <a:prstGeom prst="line">
            <a:avLst/>
          </a:prstGeom>
          <a:ln w="28440">
            <a:solidFill>
              <a:srgbClr val="f3b938"/>
            </a:solidFill>
            <a:round/>
          </a:ln>
        </p:spPr>
        <p:style>
          <a:lnRef idx="0"/>
          <a:fillRef idx="0"/>
          <a:effectRef idx="0"/>
          <a:fontRef idx="minor"/>
        </p:style>
      </p:sp>
      <p:pic>
        <p:nvPicPr>
          <p:cNvPr id="1113" name="Picture 8" descr=""/>
          <p:cNvPicPr/>
          <p:nvPr/>
        </p:nvPicPr>
        <p:blipFill>
          <a:blip r:embed="rId1"/>
          <a:srcRect l="67910" t="0" r="0" b="70021"/>
          <a:stretch/>
        </p:blipFill>
        <p:spPr>
          <a:xfrm>
            <a:off x="105480" y="4519440"/>
            <a:ext cx="1413360" cy="1536840"/>
          </a:xfrm>
          <a:prstGeom prst="rect">
            <a:avLst/>
          </a:prstGeom>
          <a:ln>
            <a:noFill/>
          </a:ln>
        </p:spPr>
      </p:pic>
      <p:pic>
        <p:nvPicPr>
          <p:cNvPr id="1114" name="Picture 9" descr=""/>
          <p:cNvPicPr/>
          <p:nvPr/>
        </p:nvPicPr>
        <p:blipFill>
          <a:blip r:embed="rId2"/>
          <a:srcRect l="0" t="21729" r="91666" b="46918"/>
          <a:stretch/>
        </p:blipFill>
        <p:spPr>
          <a:xfrm>
            <a:off x="1752480" y="1077840"/>
            <a:ext cx="757080" cy="1607760"/>
          </a:xfrm>
          <a:prstGeom prst="rect">
            <a:avLst/>
          </a:prstGeom>
          <a:ln>
            <a:noFill/>
          </a:ln>
        </p:spPr>
      </p:pic>
      <p:pic>
        <p:nvPicPr>
          <p:cNvPr id="1115" name="Picture 10" descr=""/>
          <p:cNvPicPr/>
          <p:nvPr/>
        </p:nvPicPr>
        <p:blipFill>
          <a:blip r:embed="rId3"/>
          <a:srcRect l="0" t="11082" r="0" b="0"/>
          <a:stretch/>
        </p:blipFill>
        <p:spPr>
          <a:xfrm>
            <a:off x="7669440" y="0"/>
            <a:ext cx="1469520" cy="1829880"/>
          </a:xfrm>
          <a:prstGeom prst="rect">
            <a:avLst/>
          </a:prstGeom>
          <a:ln>
            <a:noFill/>
          </a:ln>
        </p:spPr>
      </p:pic>
      <p:pic>
        <p:nvPicPr>
          <p:cNvPr id="1116" name="Picture 11" descr=""/>
          <p:cNvPicPr/>
          <p:nvPr/>
        </p:nvPicPr>
        <p:blipFill>
          <a:blip r:embed="rId4"/>
          <a:srcRect l="42912" t="0" r="0" b="0"/>
          <a:stretch/>
        </p:blipFill>
        <p:spPr>
          <a:xfrm>
            <a:off x="4325760" y="4964040"/>
            <a:ext cx="4344840" cy="1812600"/>
          </a:xfrm>
          <a:prstGeom prst="rect">
            <a:avLst/>
          </a:prstGeom>
          <a:ln>
            <a:noFill/>
          </a:ln>
        </p:spPr>
      </p:pic>
      <p:grpSp>
        <p:nvGrpSpPr>
          <p:cNvPr id="1117" name="Group 6"/>
          <p:cNvGrpSpPr/>
          <p:nvPr/>
        </p:nvGrpSpPr>
        <p:grpSpPr>
          <a:xfrm>
            <a:off x="5363280" y="6367680"/>
            <a:ext cx="3506760" cy="409320"/>
            <a:chOff x="5363280" y="6367680"/>
            <a:chExt cx="3506760" cy="409320"/>
          </a:xfrm>
        </p:grpSpPr>
        <p:sp>
          <p:nvSpPr>
            <p:cNvPr id="1118" name="CustomShape 7"/>
            <p:cNvSpPr/>
            <p:nvPr/>
          </p:nvSpPr>
          <p:spPr>
            <a:xfrm>
              <a:off x="5541480" y="6367680"/>
              <a:ext cx="3328560" cy="408960"/>
            </a:xfrm>
            <a:prstGeom prst="rect">
              <a:avLst/>
            </a:prstGeom>
            <a:solidFill>
              <a:srgbClr val="ffffff"/>
            </a:solidFill>
            <a:ln w="25560">
              <a:noFill/>
            </a:ln>
          </p:spPr>
          <p:style>
            <a:lnRef idx="0"/>
            <a:fillRef idx="0"/>
            <a:effectRef idx="0"/>
            <a:fontRef idx="minor"/>
          </p:style>
        </p:sp>
        <p:sp>
          <p:nvSpPr>
            <p:cNvPr id="1119" name="CustomShape 8"/>
            <p:cNvSpPr/>
            <p:nvPr/>
          </p:nvSpPr>
          <p:spPr>
            <a:xfrm>
              <a:off x="5363280" y="6483600"/>
              <a:ext cx="173160" cy="293400"/>
            </a:xfrm>
            <a:prstGeom prst="rect">
              <a:avLst/>
            </a:prstGeom>
            <a:solidFill>
              <a:srgbClr val="ffffff"/>
            </a:solidFill>
            <a:ln w="2556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CustomShape 1"/>
          <p:cNvSpPr/>
          <p:nvPr/>
        </p:nvSpPr>
        <p:spPr>
          <a:xfrm>
            <a:off x="-1828800" y="2455920"/>
            <a:ext cx="6859080" cy="597960"/>
          </a:xfrm>
          <a:prstGeom prst="rect">
            <a:avLst/>
          </a:prstGeom>
          <a:noFill/>
          <a:ln>
            <a:noFill/>
          </a:ln>
        </p:spPr>
        <p:style>
          <a:lnRef idx="0"/>
          <a:fillRef idx="0"/>
          <a:effectRef idx="0"/>
          <a:fontRef idx="minor"/>
        </p:style>
      </p:sp>
      <p:sp>
        <p:nvSpPr>
          <p:cNvPr id="1159" name="CustomShape 2"/>
          <p:cNvSpPr/>
          <p:nvPr/>
        </p:nvSpPr>
        <p:spPr>
          <a:xfrm>
            <a:off x="1097280" y="758520"/>
            <a:ext cx="676188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60"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61" name="Picture 16" descr=""/>
          <p:cNvPicPr/>
          <p:nvPr/>
        </p:nvPicPr>
        <p:blipFill>
          <a:blip r:embed="rId1"/>
          <a:stretch/>
        </p:blipFill>
        <p:spPr>
          <a:xfrm>
            <a:off x="7238880" y="851040"/>
            <a:ext cx="1900080" cy="1887120"/>
          </a:xfrm>
          <a:prstGeom prst="rect">
            <a:avLst/>
          </a:prstGeom>
          <a:ln>
            <a:noFill/>
          </a:ln>
        </p:spPr>
      </p:pic>
      <p:pic>
        <p:nvPicPr>
          <p:cNvPr id="1162" name="Picture 17" descr=""/>
          <p:cNvPicPr/>
          <p:nvPr/>
        </p:nvPicPr>
        <p:blipFill>
          <a:blip r:embed="rId2"/>
          <a:srcRect l="0" t="0" r="59256" b="0"/>
          <a:stretch/>
        </p:blipFill>
        <p:spPr>
          <a:xfrm>
            <a:off x="0" y="4335840"/>
            <a:ext cx="1671480" cy="1640880"/>
          </a:xfrm>
          <a:prstGeom prst="rect">
            <a:avLst/>
          </a:prstGeom>
          <a:ln>
            <a:noFill/>
          </a:ln>
        </p:spPr>
      </p:pic>
      <p:pic>
        <p:nvPicPr>
          <p:cNvPr id="1163" name="Picture 1162" descr=""/>
          <p:cNvPicPr/>
          <p:nvPr/>
        </p:nvPicPr>
        <p:blipFill>
          <a:blip r:embed="rId3"/>
          <a:stretch/>
        </p:blipFill>
        <p:spPr>
          <a:xfrm>
            <a:off x="1161000" y="1645200"/>
            <a:ext cx="6332400" cy="347076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CustomShape 1"/>
          <p:cNvSpPr/>
          <p:nvPr/>
        </p:nvSpPr>
        <p:spPr>
          <a:xfrm>
            <a:off x="457200" y="570960"/>
            <a:ext cx="822672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Co-reference Resolution in NLTK</a:t>
            </a:r>
            <a:endParaRPr b="0" lang="en-US" sz="3600" spc="-1" strike="noStrike">
              <a:latin typeface="Arial"/>
            </a:endParaRPr>
          </a:p>
        </p:txBody>
      </p:sp>
      <p:pic>
        <p:nvPicPr>
          <p:cNvPr id="1488" name="Picture 1487" descr=""/>
          <p:cNvPicPr/>
          <p:nvPr/>
        </p:nvPicPr>
        <p:blipFill>
          <a:blip r:embed="rId1"/>
          <a:stretch/>
        </p:blipFill>
        <p:spPr>
          <a:xfrm>
            <a:off x="1498680" y="1422360"/>
            <a:ext cx="6181200" cy="452016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CustomShape 1"/>
          <p:cNvSpPr/>
          <p:nvPr/>
        </p:nvSpPr>
        <p:spPr>
          <a:xfrm>
            <a:off x="457200" y="570960"/>
            <a:ext cx="822672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Co-reference Resolution in NLTK</a:t>
            </a:r>
            <a:endParaRPr b="0" lang="en-US" sz="3600" spc="-1" strike="noStrike">
              <a:latin typeface="Arial"/>
            </a:endParaRPr>
          </a:p>
        </p:txBody>
      </p:sp>
      <p:pic>
        <p:nvPicPr>
          <p:cNvPr id="1490" name="Picture 1489" descr=""/>
          <p:cNvPicPr/>
          <p:nvPr/>
        </p:nvPicPr>
        <p:blipFill>
          <a:blip r:embed="rId1"/>
          <a:stretch/>
        </p:blipFill>
        <p:spPr>
          <a:xfrm>
            <a:off x="1188720" y="2651760"/>
            <a:ext cx="7038360" cy="1220400"/>
          </a:xfrm>
          <a:prstGeom prst="rect">
            <a:avLst/>
          </a:prstGeom>
          <a:ln>
            <a:noFill/>
          </a:ln>
        </p:spPr>
      </p:pic>
      <p:pic>
        <p:nvPicPr>
          <p:cNvPr id="1491" name="Picture 1490" descr=""/>
          <p:cNvPicPr/>
          <p:nvPr/>
        </p:nvPicPr>
        <p:blipFill>
          <a:blip r:embed="rId2"/>
          <a:stretch/>
        </p:blipFill>
        <p:spPr>
          <a:xfrm>
            <a:off x="1371600" y="4206240"/>
            <a:ext cx="6236640" cy="1368720"/>
          </a:xfrm>
          <a:prstGeom prst="rect">
            <a:avLst/>
          </a:prstGeom>
          <a:ln>
            <a:noFill/>
          </a:ln>
        </p:spPr>
      </p:pic>
      <p:sp>
        <p:nvSpPr>
          <p:cNvPr id="1492" name="CustomShape 2"/>
          <p:cNvSpPr/>
          <p:nvPr/>
        </p:nvSpPr>
        <p:spPr>
          <a:xfrm>
            <a:off x="1378440" y="1592280"/>
            <a:ext cx="6409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NLTK uses Stanford CoreNLP Dependency Parser instead of </a:t>
            </a:r>
            <a:endParaRPr b="0" lang="en-US" sz="1800" spc="-1" strike="noStrike">
              <a:latin typeface="Arial"/>
            </a:endParaRPr>
          </a:p>
          <a:p>
            <a:pPr>
              <a:lnSpc>
                <a:spcPct val="100000"/>
              </a:lnSpc>
            </a:pPr>
            <a:r>
              <a:rPr b="0" lang="en-US" sz="1800" spc="-1" strike="noStrike">
                <a:solidFill>
                  <a:srgbClr val="000000"/>
                </a:solidFill>
                <a:latin typeface="Arial"/>
                <a:ea typeface="DejaVu Sans"/>
              </a:rPr>
              <a:t>its own for Co-reference Resolution in NLP.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CustomShape 1"/>
          <p:cNvSpPr/>
          <p:nvPr/>
        </p:nvSpPr>
        <p:spPr>
          <a:xfrm>
            <a:off x="459000" y="365760"/>
            <a:ext cx="8226720" cy="8524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2800" spc="-1" strike="noStrike">
                <a:solidFill>
                  <a:srgbClr val="000000"/>
                </a:solidFill>
                <a:latin typeface="Arial"/>
                <a:ea typeface="DejaVu Sans"/>
              </a:rPr>
              <a:t>Inside Outside Beginning </a:t>
            </a:r>
            <a:br/>
            <a:r>
              <a:rPr b="0" lang="en-US" sz="2800" spc="-1" strike="noStrike">
                <a:solidFill>
                  <a:srgbClr val="000000"/>
                </a:solidFill>
                <a:latin typeface="Arial"/>
                <a:ea typeface="DejaVu Sans"/>
              </a:rPr>
              <a:t>Tagging (IOB) in NLTK</a:t>
            </a:r>
            <a:endParaRPr b="0" lang="en-US" sz="2800" spc="-1" strike="noStrike">
              <a:latin typeface="Arial"/>
            </a:endParaRPr>
          </a:p>
        </p:txBody>
      </p:sp>
      <p:pic>
        <p:nvPicPr>
          <p:cNvPr id="1494" name="Picture 1493" descr=""/>
          <p:cNvPicPr/>
          <p:nvPr/>
        </p:nvPicPr>
        <p:blipFill>
          <a:blip r:embed="rId1"/>
          <a:stretch/>
        </p:blipFill>
        <p:spPr>
          <a:xfrm>
            <a:off x="1990800" y="1797480"/>
            <a:ext cx="2395800" cy="4052160"/>
          </a:xfrm>
          <a:prstGeom prst="rect">
            <a:avLst/>
          </a:prstGeom>
          <a:ln>
            <a:noFill/>
          </a:ln>
        </p:spPr>
      </p:pic>
      <p:pic>
        <p:nvPicPr>
          <p:cNvPr id="1495" name="Picture 1494" descr=""/>
          <p:cNvPicPr/>
          <p:nvPr/>
        </p:nvPicPr>
        <p:blipFill>
          <a:blip r:embed="rId2"/>
          <a:stretch/>
        </p:blipFill>
        <p:spPr>
          <a:xfrm>
            <a:off x="4740120" y="1911960"/>
            <a:ext cx="2538360" cy="3948120"/>
          </a:xfrm>
          <a:prstGeom prst="rect">
            <a:avLst/>
          </a:prstGeom>
          <a:ln>
            <a:noFill/>
          </a:ln>
        </p:spPr>
      </p:pic>
      <p:sp>
        <p:nvSpPr>
          <p:cNvPr id="1496" name="Line 2"/>
          <p:cNvSpPr/>
          <p:nvPr/>
        </p:nvSpPr>
        <p:spPr>
          <a:xfrm>
            <a:off x="4572000" y="2119680"/>
            <a:ext cx="0" cy="3474720"/>
          </a:xfrm>
          <a:prstGeom prst="line">
            <a:avLst/>
          </a:prstGeom>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97"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marL="216000" indent="-21348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9. Appropriate probing (or phrasing)</a:t>
            </a:r>
            <a:endParaRPr b="0" lang="en-US" sz="2200" spc="-1" strike="noStrike">
              <a:latin typeface="Arial"/>
            </a:endParaRPr>
          </a:p>
        </p:txBody>
      </p:sp>
      <p:sp>
        <p:nvSpPr>
          <p:cNvPr id="1499" name="CustomShape 2"/>
          <p:cNvSpPr/>
          <p:nvPr/>
        </p:nvSpPr>
        <p:spPr>
          <a:xfrm>
            <a:off x="1188720" y="1604520"/>
            <a:ext cx="722124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1" lang="en-US" sz="2200" spc="-1" strike="noStrike">
                <a:solidFill>
                  <a:srgbClr val="000000"/>
                </a:solidFill>
                <a:latin typeface="Times New Roman"/>
                <a:ea typeface="DejaVu Sans"/>
              </a:rPr>
              <a:t>Detection:</a:t>
            </a:r>
            <a:endParaRPr b="0" lang="en-US" sz="2200" spc="-1" strike="noStrike">
              <a:latin typeface="Arial"/>
            </a:endParaRPr>
          </a:p>
          <a:p>
            <a:pPr marL="432000" indent="-321480">
              <a:lnSpc>
                <a:spcPct val="100000"/>
              </a:lnSpc>
              <a:buClr>
                <a:srgbClr val="000000"/>
              </a:buClr>
              <a:buFont typeface="Wingdings" charset="2"/>
              <a:buChar char=""/>
            </a:pPr>
            <a:r>
              <a:rPr b="0" lang="en-US" sz="1800" spc="-1" strike="noStrike">
                <a:solidFill>
                  <a:srgbClr val="000000"/>
                </a:solidFill>
                <a:latin typeface="Times New Roman"/>
                <a:ea typeface="DejaVu Sans"/>
              </a:rPr>
              <a:t>Look at every statement made by the agent and check to see if its’ a question of the following three types: Inquiry, Permission, Confirmation or Information Retrieval. The agent must ask beyond a certain threshold of minimum inquisitive questions in order to pass this metric.</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1" lang="en-US" sz="1800" spc="-1" strike="noStrike">
                <a:solidFill>
                  <a:srgbClr val="000000"/>
                </a:solidFill>
                <a:latin typeface="Times New Roman"/>
                <a:ea typeface="DejaVu Sans"/>
              </a:rPr>
              <a:t>Verification:</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Check KPI Value for “Appropriate Probing / Appropriate Wording / Follows Policy”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9. Appropriate probing</a:t>
            </a:r>
            <a:endParaRPr b="0" lang="en-US" sz="2200" spc="-1" strike="noStrike">
              <a:latin typeface="Arial"/>
            </a:endParaRPr>
          </a:p>
        </p:txBody>
      </p:sp>
      <p:sp>
        <p:nvSpPr>
          <p:cNvPr id="1501" name="CustomShape 2"/>
          <p:cNvSpPr/>
          <p:nvPr/>
        </p:nvSpPr>
        <p:spPr>
          <a:xfrm>
            <a:off x="1645920" y="1280160"/>
            <a:ext cx="5666760" cy="4935240"/>
          </a:xfrm>
          <a:prstGeom prst="rect">
            <a:avLst/>
          </a:prstGeom>
          <a:noFill/>
          <a:ln>
            <a:noFill/>
          </a:ln>
        </p:spPr>
        <p:style>
          <a:lnRef idx="0"/>
          <a:fillRef idx="0"/>
          <a:effectRef idx="0"/>
          <a:fontRef idx="minor"/>
        </p:style>
        <p:txBody>
          <a:bodyPr lIns="0" rIns="0" tIns="0" bIns="0">
            <a:normAutofit/>
          </a:bodyPr>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Could you please tell me more about…</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I’m not quite sure I understood …Could you tell me about that some more?</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I’m not certain what you mean by… Could you give me some examples?</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Could you tell me more about your thinking on that?</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You mentioned….Could you tell me more about that?</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This is what I thought I heard…Did I understand you correctly?</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So what I hear you saying is…”</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Can you give me an example of…</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What makes you feel that way?</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What are some of your reasons for liking it.</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Do you like what you have heard so far?</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Do you feel comfortable with everything that I’ve said?</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Explain to me, how did this situation begin?</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Explain to me, what difficulties did you face when you tried to…?</a:t>
            </a:r>
            <a:endParaRPr b="0" lang="en-US" sz="1200" spc="-1" strike="noStrike">
              <a:latin typeface="Arial"/>
            </a:endParaRPr>
          </a:p>
          <a:p>
            <a:pPr marL="495360" indent="-226080">
              <a:lnSpc>
                <a:spcPct val="100000"/>
              </a:lnSpc>
              <a:spcAft>
                <a:spcPts val="1236"/>
              </a:spcAft>
              <a:buClr>
                <a:srgbClr val="000000"/>
              </a:buClr>
              <a:buSzPct val="45000"/>
              <a:buFont typeface="Wingdings" charset="2"/>
              <a:buChar char=""/>
            </a:pPr>
            <a:r>
              <a:rPr b="0" lang="en-US" sz="1200" spc="-1" strike="noStrike">
                <a:solidFill>
                  <a:srgbClr val="000000"/>
                </a:solidFill>
                <a:latin typeface="Times New Roman"/>
                <a:ea typeface="DejaVu Sans"/>
              </a:rPr>
              <a:t>Tell me, has this happened before?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2"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CustomShape 1"/>
          <p:cNvSpPr/>
          <p:nvPr/>
        </p:nvSpPr>
        <p:spPr>
          <a:xfrm>
            <a:off x="457200" y="708120"/>
            <a:ext cx="8226720" cy="273600"/>
          </a:xfrm>
          <a:prstGeom prst="rect">
            <a:avLst/>
          </a:prstGeom>
          <a:noFill/>
          <a:ln>
            <a:noFill/>
          </a:ln>
        </p:spPr>
        <p:style>
          <a:lnRef idx="0"/>
          <a:fillRef idx="0"/>
          <a:effectRef idx="0"/>
          <a:fontRef idx="minor"/>
        </p:style>
        <p:txBody>
          <a:bodyPr lIns="0" rIns="0" tIns="0" bIns="0" anchor="ctr">
            <a:spAutoFit/>
          </a:bodyPr>
          <a:p>
            <a:pPr lvl="1" marL="432000" indent="-213480" algn="ctr">
              <a:lnSpc>
                <a:spcPct val="100000"/>
              </a:lnSpc>
              <a:buClr>
                <a:srgbClr val="000000"/>
              </a:buClr>
              <a:buSzPct val="45000"/>
              <a:buFont typeface="Wingdings" charset="2"/>
              <a:buChar char=""/>
            </a:pPr>
            <a:r>
              <a:rPr b="1" lang="en-US" sz="1800" spc="-1" strike="noStrike">
                <a:solidFill>
                  <a:srgbClr val="000000"/>
                </a:solidFill>
                <a:latin typeface="Liberation Serif;Times New Roman"/>
                <a:ea typeface="Lucida Sans"/>
              </a:rPr>
              <a:t>10. Natural Use of Customer’s Name and Avoided Excessive Sir/Ma’am</a:t>
            </a:r>
            <a:endParaRPr b="0" lang="en-US" sz="1800" spc="-1" strike="noStrike">
              <a:latin typeface="Arial"/>
            </a:endParaRPr>
          </a:p>
        </p:txBody>
      </p:sp>
      <p:sp>
        <p:nvSpPr>
          <p:cNvPr id="1504" name="CustomShape 2"/>
          <p:cNvSpPr/>
          <p:nvPr/>
        </p:nvSpPr>
        <p:spPr>
          <a:xfrm>
            <a:off x="1188720" y="1737360"/>
            <a:ext cx="6946920" cy="3974760"/>
          </a:xfrm>
          <a:prstGeom prst="rect">
            <a:avLst/>
          </a:prstGeom>
          <a:noFill/>
          <a:ln>
            <a:noFill/>
          </a:ln>
        </p:spPr>
        <p:style>
          <a:lnRef idx="0"/>
          <a:fillRef idx="0"/>
          <a:effectRef idx="0"/>
          <a:fontRef idx="minor"/>
        </p:style>
        <p:txBody>
          <a:bodyPr lIns="0" rIns="0" tIns="0" bIns="0">
            <a:normAutofit fontScale="63000"/>
          </a:bodyPr>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Use NLP’s Named Entity Recognition mechanisms to distinguish Caller’s name from his side of the conversation and see its’ use on the Agent side afterwards. We can also deduct points for successive use of pronouns such as ‘Sir’ and ‘Madam/Miss’ alongside detecting Client’s name.</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Use Performance Analysis report to label certain sentences as True or False based on Evaluator’s Feedback.</a:t>
            </a:r>
            <a:endParaRPr b="0" lang="en-US" sz="2400" spc="-1" strike="noStrike">
              <a:latin typeface="Arial"/>
            </a:endParaRPr>
          </a:p>
          <a:p>
            <a:pPr lvl="1" marL="432000" indent="-2134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Next, we calculate scores per groups of sentences and give average / accumulated scores at the end. Basically, we only wish to penalize bad behavior – so even if he uses a Caller’s name in most parts and uses pronouns in only some parts – its still a policy violation.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5"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11. Avoided Unexplained Dead Air and First Call Resolution</a:t>
            </a:r>
            <a:endParaRPr b="0" lang="en-US" sz="2200" spc="-1" strike="noStrike">
              <a:latin typeface="Arial"/>
            </a:endParaRPr>
          </a:p>
        </p:txBody>
      </p:sp>
      <p:sp>
        <p:nvSpPr>
          <p:cNvPr id="1507" name="CustomShape 2"/>
          <p:cNvSpPr/>
          <p:nvPr/>
        </p:nvSpPr>
        <p:spPr>
          <a:xfrm>
            <a:off x="1097280" y="1604520"/>
            <a:ext cx="7038360" cy="3974760"/>
          </a:xfrm>
          <a:prstGeom prst="rect">
            <a:avLst/>
          </a:prstGeom>
          <a:noFill/>
          <a:ln>
            <a:noFill/>
          </a:ln>
        </p:spPr>
        <p:style>
          <a:lnRef idx="0"/>
          <a:fillRef idx="0"/>
          <a:effectRef idx="0"/>
          <a:fontRef idx="minor"/>
        </p:style>
        <p:txBody>
          <a:bodyPr lIns="0" rIns="0" tIns="0" bIns="0">
            <a:normAutofit fontScale="91000"/>
          </a:bodyPr>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Using Nuance/Audio Analytics, we can simply calculate the gaps between the conversation mathematically and see if there is any dead air in between.</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Hold = 1</a:t>
            </a:r>
            <a:r>
              <a:rPr b="0" lang="en-US" sz="2400" spc="-1" strike="noStrike" baseline="101000">
                <a:solidFill>
                  <a:srgbClr val="000000"/>
                </a:solidFill>
                <a:latin typeface="Times New Roman"/>
                <a:ea typeface="DejaVu Sans"/>
              </a:rPr>
              <a:t>st</a:t>
            </a:r>
            <a:r>
              <a:rPr b="0" lang="en-US" sz="2400" spc="-1" strike="noStrike">
                <a:solidFill>
                  <a:srgbClr val="000000"/>
                </a:solidFill>
                <a:latin typeface="Times New Roman"/>
                <a:ea typeface="DejaVu Sans"/>
              </a:rPr>
              <a:t> End - 2</a:t>
            </a:r>
            <a:r>
              <a:rPr b="0" lang="en-US" sz="2400" spc="-1" strike="noStrike" baseline="101000">
                <a:solidFill>
                  <a:srgbClr val="000000"/>
                </a:solidFill>
                <a:latin typeface="Times New Roman"/>
                <a:ea typeface="DejaVu Sans"/>
              </a:rPr>
              <a:t>nd</a:t>
            </a:r>
            <a:r>
              <a:rPr b="0" lang="en-US" sz="2400" spc="-1" strike="noStrike">
                <a:solidFill>
                  <a:srgbClr val="000000"/>
                </a:solidFill>
                <a:latin typeface="Times New Roman"/>
                <a:ea typeface="DejaVu Sans"/>
              </a:rPr>
              <a:t> Start.</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a:t>
            </a:r>
            <a:r>
              <a:rPr b="0" lang="en-US" sz="2400" spc="-1" strike="noStrike">
                <a:solidFill>
                  <a:srgbClr val="000000"/>
                </a:solidFill>
                <a:latin typeface="Times New Roman"/>
                <a:ea typeface="DejaVu Sans"/>
              </a:rPr>
              <a:t>Hold Please.’ ‘Wait.’ ‘Gimme some time.’</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a:t>
            </a:r>
            <a:r>
              <a:rPr b="0" lang="en-US" sz="2400" spc="-1" strike="noStrike">
                <a:solidFill>
                  <a:srgbClr val="000000"/>
                </a:solidFill>
                <a:latin typeface="Times New Roman"/>
                <a:ea typeface="DejaVu Sans"/>
              </a:rPr>
              <a:t>Transfer you’, ‘Let me put you through’, ‘Please visit our website for more info.’</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Using Feedback from Performance Evaluation sheets, we can classify disturbance or silence accordingly.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CustomShape 1"/>
          <p:cNvSpPr/>
          <p:nvPr/>
        </p:nvSpPr>
        <p:spPr>
          <a:xfrm>
            <a:off x="-1828800" y="2455920"/>
            <a:ext cx="6859080" cy="597960"/>
          </a:xfrm>
          <a:prstGeom prst="rect">
            <a:avLst/>
          </a:prstGeom>
          <a:noFill/>
          <a:ln>
            <a:noFill/>
          </a:ln>
        </p:spPr>
        <p:style>
          <a:lnRef idx="0"/>
          <a:fillRef idx="0"/>
          <a:effectRef idx="0"/>
          <a:fontRef idx="minor"/>
        </p:style>
      </p:sp>
      <p:sp>
        <p:nvSpPr>
          <p:cNvPr id="1165" name="CustomShape 2"/>
          <p:cNvSpPr/>
          <p:nvPr/>
        </p:nvSpPr>
        <p:spPr>
          <a:xfrm>
            <a:off x="1097280" y="758520"/>
            <a:ext cx="676188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66"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67" name="Picture 16" descr=""/>
          <p:cNvPicPr/>
          <p:nvPr/>
        </p:nvPicPr>
        <p:blipFill>
          <a:blip r:embed="rId1"/>
          <a:stretch/>
        </p:blipFill>
        <p:spPr>
          <a:xfrm>
            <a:off x="7238880" y="851040"/>
            <a:ext cx="1900080" cy="1887120"/>
          </a:xfrm>
          <a:prstGeom prst="rect">
            <a:avLst/>
          </a:prstGeom>
          <a:ln>
            <a:noFill/>
          </a:ln>
        </p:spPr>
      </p:pic>
      <p:pic>
        <p:nvPicPr>
          <p:cNvPr id="1168" name="Picture 17" descr=""/>
          <p:cNvPicPr/>
          <p:nvPr/>
        </p:nvPicPr>
        <p:blipFill>
          <a:blip r:embed="rId2"/>
          <a:srcRect l="0" t="0" r="59256" b="0"/>
          <a:stretch/>
        </p:blipFill>
        <p:spPr>
          <a:xfrm>
            <a:off x="0" y="4335840"/>
            <a:ext cx="1671480" cy="1640880"/>
          </a:xfrm>
          <a:prstGeom prst="rect">
            <a:avLst/>
          </a:prstGeom>
          <a:ln>
            <a:noFill/>
          </a:ln>
        </p:spPr>
      </p:pic>
      <p:pic>
        <p:nvPicPr>
          <p:cNvPr id="1169" name="Picture 1168" descr=""/>
          <p:cNvPicPr/>
          <p:nvPr/>
        </p:nvPicPr>
        <p:blipFill>
          <a:blip r:embed="rId3"/>
          <a:stretch/>
        </p:blipFill>
        <p:spPr>
          <a:xfrm>
            <a:off x="1242720" y="1640160"/>
            <a:ext cx="6250680" cy="365004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08"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5760">
                <a:tc>
                  <a:txBody>
                    <a:bodyPr lIns="90000" rIns="90000">
                      <a:noAutofit/>
                    </a:bodyPr>
                    <a:p>
                      <a:pPr>
                        <a:lnSpc>
                          <a:spcPct val="100000"/>
                        </a:lnSpc>
                      </a:pPr>
                      <a:r>
                        <a:rPr b="1" lang="en-US" sz="1800" spc="-1" strike="noStrike">
                          <a:solidFill>
                            <a:srgbClr val="000000"/>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CustomShape 1"/>
          <p:cNvSpPr/>
          <p:nvPr/>
        </p:nvSpPr>
        <p:spPr>
          <a:xfrm>
            <a:off x="457200" y="708120"/>
            <a:ext cx="8226720" cy="273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1800" spc="-1" strike="noStrike">
                <a:solidFill>
                  <a:srgbClr val="000000"/>
                </a:solidFill>
                <a:latin typeface="Liberation Serif;Times New Roman"/>
                <a:ea typeface="Lucida Sans"/>
              </a:rPr>
              <a:t>12. Customer Verification and Product Up-Sells</a:t>
            </a:r>
            <a:endParaRPr b="0" lang="en-US" sz="1800" spc="-1" strike="noStrike">
              <a:latin typeface="Arial"/>
            </a:endParaRPr>
          </a:p>
        </p:txBody>
      </p:sp>
      <p:sp>
        <p:nvSpPr>
          <p:cNvPr id="1510" name="CustomShape 2"/>
          <p:cNvSpPr/>
          <p:nvPr/>
        </p:nvSpPr>
        <p:spPr>
          <a:xfrm>
            <a:off x="1280160" y="1692000"/>
            <a:ext cx="7038360" cy="3974760"/>
          </a:xfrm>
          <a:prstGeom prst="rect">
            <a:avLst/>
          </a:prstGeom>
          <a:noFill/>
          <a:ln>
            <a:noFill/>
          </a:ln>
        </p:spPr>
        <p:style>
          <a:lnRef idx="0"/>
          <a:fillRef idx="0"/>
          <a:effectRef idx="0"/>
          <a:fontRef idx="minor"/>
        </p:style>
        <p:txBody>
          <a:bodyPr lIns="0" rIns="0" tIns="0" bIns="0">
            <a:normAutofit fontScale="85000"/>
          </a:bodyPr>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Check for sentences of an agent, to match the pattern of an Advertisement (leading statements), and classify these sentences on the basis of that. Then, through Named Entity Recognition, look for the product the agent is talking about specifically.</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Customer Verification (Policy Check) – Last 6 digits, Not 16 digits – Birthdate, Location, Email, Maiden’s Name, etc.</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Times New Roman"/>
                <a:ea typeface="DejaVu Sans"/>
              </a:rPr>
              <a:t>Simply check the Performance Analysis Sheet and specifically mark those conversations where the agent doesn’t talk about a product or doesn’t follow standard procedure specifically.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CustomShape 1"/>
          <p:cNvSpPr/>
          <p:nvPr/>
        </p:nvSpPr>
        <p:spPr>
          <a:xfrm>
            <a:off x="640080" y="365760"/>
            <a:ext cx="822492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13. Speaker Recognition</a:t>
            </a:r>
            <a:endParaRPr b="0" lang="en-US" sz="2200" spc="-1" strike="noStrike">
              <a:latin typeface="Arial"/>
            </a:endParaRPr>
          </a:p>
          <a:p>
            <a:pPr algn="ctr">
              <a:lnSpc>
                <a:spcPct val="100000"/>
              </a:lnSpc>
            </a:pPr>
            <a:r>
              <a:rPr b="1" lang="en-US" sz="2200" spc="-1" strike="noStrike">
                <a:solidFill>
                  <a:srgbClr val="000000"/>
                </a:solidFill>
                <a:latin typeface="Helvetica Neue"/>
                <a:ea typeface="DejaVu Sans"/>
              </a:rPr>
              <a:t>(Crucial and Currently Ineffective)</a:t>
            </a:r>
            <a:endParaRPr b="0" lang="en-US" sz="2200" spc="-1" strike="noStrike">
              <a:latin typeface="Arial"/>
            </a:endParaRPr>
          </a:p>
        </p:txBody>
      </p:sp>
      <p:sp>
        <p:nvSpPr>
          <p:cNvPr id="1512" name="CustomShape 2"/>
          <p:cNvSpPr/>
          <p:nvPr/>
        </p:nvSpPr>
        <p:spPr>
          <a:xfrm>
            <a:off x="1005840" y="2054880"/>
            <a:ext cx="7493760" cy="27712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1300" spc="-1" strike="noStrike">
                <a:solidFill>
                  <a:srgbClr val="000000"/>
                </a:solidFill>
                <a:latin typeface="Arial"/>
                <a:ea typeface="DejaVu Sans"/>
              </a:rPr>
              <a:t>Speaker Recognition is not a KPI – but is necessary for KPI Detection.</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Speaker Diarization and Speaker Recognition</a:t>
            </a:r>
            <a:r>
              <a:rPr b="0" lang="en-US" sz="1300" spc="-1" strike="noStrike">
                <a:solidFill>
                  <a:srgbClr val="000000"/>
                </a:solidFill>
                <a:latin typeface="Arial"/>
                <a:ea typeface="DejaVu Sans"/>
              </a:rPr>
              <a:t>: Diarization is segmenting the speech signal into segments belonging to different speakers while speaker recognition is identifying who is speaking at a particular time. While Nuance gives us the information of ‘Speaker1’ and ‘Speaker2’, it is still our job to identify which speaker is the CSR and which is the Caller.</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Natural Language Generation (NLG)</a:t>
            </a:r>
            <a:r>
              <a:rPr b="0" lang="en-US" sz="1300" spc="-1" strike="noStrike">
                <a:solidFill>
                  <a:srgbClr val="000000"/>
                </a:solidFill>
                <a:latin typeface="Arial"/>
                <a:ea typeface="DejaVu Sans"/>
              </a:rPr>
              <a:t>: One fairly common method of Speaker Diarization and Recognition falls under Natural Language Generation (NLG) i-e. Audio Analysis and Translation. However, this is out of the scope of this project.</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Natural Language Understanding (NLU)</a:t>
            </a:r>
            <a:r>
              <a:rPr b="0" lang="en-US" sz="1300" spc="-1" strike="noStrike">
                <a:solidFill>
                  <a:srgbClr val="000000"/>
                </a:solidFill>
                <a:latin typeface="Arial"/>
                <a:ea typeface="DejaVu Sans"/>
              </a:rPr>
              <a:t>: Again, we can predefine a structure of how conversations should go a certain way – and pursue that direction to estimate Speaker1 and Speaker2, without accessing the Audio Files. However, a very high Accuracy is not guaranteed.</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CustomShape 1"/>
          <p:cNvSpPr/>
          <p:nvPr/>
        </p:nvSpPr>
        <p:spPr>
          <a:xfrm>
            <a:off x="457200" y="510120"/>
            <a:ext cx="822672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Conclusion (End Goals)</a:t>
            </a:r>
            <a:endParaRPr b="0" lang="en-US" sz="4400" spc="-1" strike="noStrike">
              <a:latin typeface="Arial"/>
            </a:endParaRPr>
          </a:p>
        </p:txBody>
      </p:sp>
      <p:sp>
        <p:nvSpPr>
          <p:cNvPr id="1514" name="CustomShape 2"/>
          <p:cNvSpPr/>
          <p:nvPr/>
        </p:nvSpPr>
        <p:spPr>
          <a:xfrm>
            <a:off x="1097280" y="1604520"/>
            <a:ext cx="758664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Calculate these 13 KPIs using Natural Language Processing (starting from inefficient results – moving towards efficiency with increase in data.)</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Build a chat-bot on the basis of this project (super end-goal.)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5" name="Picture 1514" descr=""/>
          <p:cNvPicPr/>
          <p:nvPr/>
        </p:nvPicPr>
        <p:blipFill>
          <a:blip r:embed="rId1"/>
          <a:stretch/>
        </p:blipFill>
        <p:spPr>
          <a:xfrm>
            <a:off x="58320" y="120240"/>
            <a:ext cx="4317840" cy="2935080"/>
          </a:xfrm>
          <a:prstGeom prst="rect">
            <a:avLst/>
          </a:prstGeom>
          <a:ln>
            <a:noFill/>
          </a:ln>
        </p:spPr>
      </p:pic>
      <p:pic>
        <p:nvPicPr>
          <p:cNvPr id="1516" name="Picture 1515" descr=""/>
          <p:cNvPicPr/>
          <p:nvPr/>
        </p:nvPicPr>
        <p:blipFill>
          <a:blip r:embed="rId2"/>
          <a:stretch/>
        </p:blipFill>
        <p:spPr>
          <a:xfrm>
            <a:off x="3899160" y="1762200"/>
            <a:ext cx="4272480" cy="4575600"/>
          </a:xfrm>
          <a:prstGeom prst="rect">
            <a:avLst/>
          </a:prstGeom>
          <a:ln>
            <a:noFill/>
          </a:ln>
        </p:spPr>
      </p:pic>
      <p:sp>
        <p:nvSpPr>
          <p:cNvPr id="1517" name="CustomShape 1"/>
          <p:cNvSpPr/>
          <p:nvPr/>
        </p:nvSpPr>
        <p:spPr>
          <a:xfrm>
            <a:off x="4480560" y="365760"/>
            <a:ext cx="459756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2a6099"/>
                </a:solidFill>
                <a:uFillTx/>
                <a:latin typeface="Arial"/>
                <a:ea typeface="DejaVu Sans"/>
              </a:rPr>
              <a:t>https://medium.com/deep-writing/harry-potter-written-by-artificial-intelligence-8a9431803da6</a:t>
            </a:r>
            <a:endParaRPr b="0" lang="en-US" sz="1800" spc="-1" strike="noStrike">
              <a:latin typeface="Arial"/>
            </a:endParaRPr>
          </a:p>
        </p:txBody>
      </p:sp>
      <p:pic>
        <p:nvPicPr>
          <p:cNvPr id="1518" name="Picture 1517" descr=""/>
          <p:cNvPicPr/>
          <p:nvPr/>
        </p:nvPicPr>
        <p:blipFill>
          <a:blip r:embed="rId3"/>
          <a:stretch/>
        </p:blipFill>
        <p:spPr>
          <a:xfrm>
            <a:off x="174960" y="3043800"/>
            <a:ext cx="3573720" cy="329868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CustomShape 1"/>
          <p:cNvSpPr/>
          <p:nvPr/>
        </p:nvSpPr>
        <p:spPr>
          <a:xfrm>
            <a:off x="0" y="2286000"/>
            <a:ext cx="9138960" cy="1766520"/>
          </a:xfrm>
          <a:prstGeom prst="rect">
            <a:avLst/>
          </a:prstGeom>
          <a:solidFill>
            <a:srgbClr val="262626">
              <a:alpha val="93000"/>
            </a:srgbClr>
          </a:solidFill>
          <a:ln w="25560">
            <a:noFill/>
          </a:ln>
        </p:spPr>
        <p:style>
          <a:lnRef idx="0"/>
          <a:fillRef idx="0"/>
          <a:effectRef idx="0"/>
          <a:fontRef idx="minor"/>
        </p:style>
      </p:sp>
      <p:sp>
        <p:nvSpPr>
          <p:cNvPr id="1520" name="CustomShape 2"/>
          <p:cNvSpPr/>
          <p:nvPr/>
        </p:nvSpPr>
        <p:spPr>
          <a:xfrm>
            <a:off x="4812120" y="2883240"/>
            <a:ext cx="2712600" cy="569520"/>
          </a:xfrm>
          <a:prstGeom prst="rect">
            <a:avLst/>
          </a:prstGeom>
          <a:noFill/>
          <a:ln>
            <a:noFill/>
          </a:ln>
        </p:spPr>
        <p:style>
          <a:lnRef idx="0"/>
          <a:fillRef idx="0"/>
          <a:effectRef idx="0"/>
          <a:fontRef idx="minor"/>
        </p:style>
        <p:txBody>
          <a:bodyPr wrap="none" lIns="90000" rIns="90000" tIns="45000" bIns="45000">
            <a:spAutoFit/>
          </a:bodyPr>
          <a:p>
            <a:pPr marL="457200">
              <a:lnSpc>
                <a:spcPct val="100000"/>
              </a:lnSpc>
            </a:pPr>
            <a:r>
              <a:rPr b="0" lang="en-US" sz="3150" spc="-1" strike="noStrike" cap="all">
                <a:solidFill>
                  <a:srgbClr val="ffffff"/>
                </a:solidFill>
                <a:latin typeface="Helvetica Neue Light"/>
                <a:ea typeface="Helvetica Neue Light"/>
              </a:rPr>
              <a:t>Thank you</a:t>
            </a:r>
            <a:endParaRPr b="0" lang="en-US" sz="3150" spc="-1" strike="noStrike">
              <a:latin typeface="Arial"/>
            </a:endParaRPr>
          </a:p>
        </p:txBody>
      </p:sp>
      <p:sp>
        <p:nvSpPr>
          <p:cNvPr id="1521" name="Line 3"/>
          <p:cNvSpPr/>
          <p:nvPr/>
        </p:nvSpPr>
        <p:spPr>
          <a:xfrm>
            <a:off x="5146920" y="2958480"/>
            <a:ext cx="0" cy="42660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22" name="CustomShape 1"/>
          <p:cNvSpPr/>
          <p:nvPr/>
        </p:nvSpPr>
        <p:spPr>
          <a:xfrm>
            <a:off x="996840" y="1528200"/>
            <a:ext cx="7456320" cy="4740840"/>
          </a:xfrm>
          <a:prstGeom prst="rect">
            <a:avLst/>
          </a:prstGeom>
          <a:noFill/>
          <a:ln>
            <a:noFill/>
          </a:ln>
        </p:spPr>
        <p:style>
          <a:lnRef idx="0"/>
          <a:fillRef idx="0"/>
          <a:effectRef idx="0"/>
          <a:fontRef idx="minor"/>
        </p:style>
        <p:txBody>
          <a:bodyPr lIns="90000" rIns="90000" tIns="45000" bIns="45000">
            <a:noAutofit/>
          </a:bodyPr>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Vivamus sit amet elit iaculis lectus efficitur congue.</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Sed non metus ut sem facilisis accumsan.</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Quisque vel ex id massa finibus placerat ut at libero.</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Donec facilisis nulla vel ornare vestibulum.</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Nunc lobortis arcu eu magna maximus, non mollis ipsum pulvinar.</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Nullam bibendum orci consequat ligula viverra dignissim.</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Aliquam vitae felis euismod, dictum justo non, lacinia felis.</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Donec gravida nunc nec arcu pellentesque dapibus.</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Praesent id dui non leo malesuada aliquam.</a:t>
            </a:r>
            <a:endParaRPr b="0" lang="en-US" sz="1200" spc="-1" strike="noStrike">
              <a:latin typeface="Arial"/>
            </a:endParaRPr>
          </a:p>
          <a:p>
            <a:pPr marL="257040" indent="-252000">
              <a:lnSpc>
                <a:spcPct val="100000"/>
              </a:lnSpc>
              <a:spcBef>
                <a:spcPts val="241"/>
              </a:spcBef>
              <a:buClr>
                <a:srgbClr val="f3b938"/>
              </a:buClr>
              <a:buFont typeface="Wingdings" charset="2"/>
              <a:buChar char=""/>
            </a:pPr>
            <a:r>
              <a:rPr b="0" lang="en-US" sz="1200" spc="-1" strike="noStrike">
                <a:solidFill>
                  <a:srgbClr val="000000"/>
                </a:solidFill>
                <a:latin typeface="Helvetica Neue"/>
                <a:ea typeface="Helvetica Neue"/>
              </a:rPr>
              <a:t>Suspendisse semper mauris non leo efficitur volutpat.</a:t>
            </a:r>
            <a:endParaRPr b="0" lang="en-US" sz="1200" spc="-1" strike="noStrike">
              <a:latin typeface="Arial"/>
            </a:endParaRPr>
          </a:p>
        </p:txBody>
      </p:sp>
      <p:sp>
        <p:nvSpPr>
          <p:cNvPr id="1523" name="CustomShape 2"/>
          <p:cNvSpPr/>
          <p:nvPr/>
        </p:nvSpPr>
        <p:spPr>
          <a:xfrm>
            <a:off x="960840" y="474480"/>
            <a:ext cx="7174080" cy="381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Lorem ipsum dolor</a:t>
            </a:r>
            <a:endParaRPr b="0" lang="en-US" sz="2100" spc="-1" strike="noStrike">
              <a:latin typeface="Arial"/>
            </a:endParaRPr>
          </a:p>
        </p:txBody>
      </p:sp>
      <p:sp>
        <p:nvSpPr>
          <p:cNvPr id="1524" name="Line 3"/>
          <p:cNvSpPr/>
          <p:nvPr/>
        </p:nvSpPr>
        <p:spPr>
          <a:xfrm>
            <a:off x="838080" y="544680"/>
            <a:ext cx="0" cy="3146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25" name="CustomShape 1"/>
          <p:cNvSpPr/>
          <p:nvPr/>
        </p:nvSpPr>
        <p:spPr>
          <a:xfrm>
            <a:off x="952560" y="838080"/>
            <a:ext cx="3309840" cy="8827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en-US" sz="1200" spc="-1" strike="noStrike">
                <a:solidFill>
                  <a:srgbClr val="8b8b8b"/>
                </a:solidFill>
                <a:latin typeface="Helvetica Neue Thin"/>
                <a:ea typeface="DejaVu Sans"/>
              </a:rPr>
              <a:t>Lorem Ipsum Dolor</a:t>
            </a:r>
            <a:endParaRPr b="0" lang="en-US" sz="1200" spc="-1" strike="noStrike">
              <a:latin typeface="Arial"/>
            </a:endParaRPr>
          </a:p>
        </p:txBody>
      </p:sp>
      <p:sp>
        <p:nvSpPr>
          <p:cNvPr id="1526" name="Line 2"/>
          <p:cNvSpPr/>
          <p:nvPr/>
        </p:nvSpPr>
        <p:spPr>
          <a:xfrm>
            <a:off x="838080" y="854280"/>
            <a:ext cx="0" cy="4880520"/>
          </a:xfrm>
          <a:prstGeom prst="line">
            <a:avLst/>
          </a:prstGeom>
          <a:ln w="28440">
            <a:solidFill>
              <a:srgbClr val="f3b938"/>
            </a:solidFill>
            <a:round/>
          </a:ln>
        </p:spPr>
        <p:style>
          <a:lnRef idx="0"/>
          <a:fillRef idx="0"/>
          <a:effectRef idx="0"/>
          <a:fontRef idx="minor"/>
        </p:style>
      </p:sp>
      <p:pic>
        <p:nvPicPr>
          <p:cNvPr id="1527" name="Picture 3" descr=""/>
          <p:cNvPicPr/>
          <p:nvPr/>
        </p:nvPicPr>
        <p:blipFill>
          <a:blip r:embed="rId1"/>
          <a:srcRect l="25727" t="12826" r="18835" b="0"/>
          <a:stretch/>
        </p:blipFill>
        <p:spPr>
          <a:xfrm>
            <a:off x="4488840" y="838080"/>
            <a:ext cx="4650120" cy="5272560"/>
          </a:xfrm>
          <a:prstGeom prst="rect">
            <a:avLst/>
          </a:prstGeom>
          <a:ln>
            <a:noFill/>
          </a:ln>
        </p:spPr>
      </p:pic>
      <p:sp>
        <p:nvSpPr>
          <p:cNvPr id="1528" name="CustomShape 3"/>
          <p:cNvSpPr/>
          <p:nvPr/>
        </p:nvSpPr>
        <p:spPr>
          <a:xfrm>
            <a:off x="990720" y="1523880"/>
            <a:ext cx="2331720" cy="39866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a:p>
            <a:pPr>
              <a:lnSpc>
                <a:spcPct val="100000"/>
              </a:lnSpc>
              <a:spcBef>
                <a:spcPts val="601"/>
              </a:spcBef>
              <a:spcAft>
                <a:spcPts val="601"/>
              </a:spcAft>
            </a:pPr>
            <a:endParaRPr b="0" lang="en-US" sz="1200" spc="-1" strike="noStrike">
              <a:latin typeface="Arial"/>
            </a:endParaRPr>
          </a:p>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a:p>
            <a:pPr>
              <a:lnSpc>
                <a:spcPct val="100000"/>
              </a:lnSpc>
              <a:spcBef>
                <a:spcPts val="601"/>
              </a:spcBef>
              <a:spcAft>
                <a:spcPts val="601"/>
              </a:spcAft>
            </a:pPr>
            <a:endParaRPr b="0" lang="en-US" sz="1200" spc="-1" strike="noStrike">
              <a:latin typeface="Arial"/>
            </a:endParaRPr>
          </a:p>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a:p>
            <a:pPr>
              <a:lnSpc>
                <a:spcPct val="100000"/>
              </a:lnSpc>
              <a:spcBef>
                <a:spcPts val="601"/>
              </a:spcBef>
              <a:spcAft>
                <a:spcPts val="601"/>
              </a:spcAft>
            </a:pPr>
            <a:endParaRPr b="0" lang="en-US" sz="1200" spc="-1" strike="noStrike">
              <a:latin typeface="Arial"/>
            </a:endParaRPr>
          </a:p>
          <a:p>
            <a:pPr>
              <a:lnSpc>
                <a:spcPct val="100000"/>
              </a:lnSpc>
              <a:spcBef>
                <a:spcPts val="601"/>
              </a:spcBef>
              <a:spcAft>
                <a:spcPts val="601"/>
              </a:spcAft>
            </a:pPr>
            <a:r>
              <a:rPr b="1" lang="en-US" sz="1600" spc="-1" strike="noStrike">
                <a:solidFill>
                  <a:srgbClr val="f4b937"/>
                </a:solidFill>
                <a:latin typeface="Helvetica Neue"/>
                <a:ea typeface="Helvetica Neue"/>
              </a:rPr>
              <a:t>Lorem ipsum</a:t>
            </a:r>
            <a:br/>
            <a:r>
              <a:rPr b="0" lang="en-US" sz="1200" spc="-1" strike="noStrike">
                <a:solidFill>
                  <a:srgbClr val="000000"/>
                </a:solidFill>
                <a:latin typeface="Helvetica Neue"/>
                <a:ea typeface="Helvetica Neue"/>
              </a:rPr>
              <a:t>Lorem ipsum dolor sit amet, consectetur adipiscing elit.</a:t>
            </a:r>
            <a:endParaRPr b="0" lang="en-US" sz="1200" spc="-1" strike="noStrike">
              <a:latin typeface="Arial"/>
            </a:endParaRPr>
          </a:p>
        </p:txBody>
      </p:sp>
      <p:pic>
        <p:nvPicPr>
          <p:cNvPr id="1529" name="Picture 5" descr=""/>
          <p:cNvPicPr/>
          <p:nvPr/>
        </p:nvPicPr>
        <p:blipFill>
          <a:blip r:embed="rId2"/>
          <a:srcRect l="8869" t="0" r="46490" b="33974"/>
          <a:stretch/>
        </p:blipFill>
        <p:spPr>
          <a:xfrm>
            <a:off x="7601760" y="1235520"/>
            <a:ext cx="1537200" cy="121644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530" name="Picture 1" descr=""/>
          <p:cNvPicPr/>
          <p:nvPr/>
        </p:nvPicPr>
        <p:blipFill>
          <a:blip r:embed="rId1"/>
          <a:stretch/>
        </p:blipFill>
        <p:spPr>
          <a:xfrm>
            <a:off x="0" y="0"/>
            <a:ext cx="9138960" cy="2815920"/>
          </a:xfrm>
          <a:prstGeom prst="rect">
            <a:avLst/>
          </a:prstGeom>
          <a:ln>
            <a:noFill/>
          </a:ln>
        </p:spPr>
      </p:pic>
      <p:pic>
        <p:nvPicPr>
          <p:cNvPr id="1531" name="Picture 2" descr=""/>
          <p:cNvPicPr/>
          <p:nvPr/>
        </p:nvPicPr>
        <p:blipFill>
          <a:blip r:embed="rId2"/>
          <a:stretch/>
        </p:blipFill>
        <p:spPr>
          <a:xfrm>
            <a:off x="0" y="0"/>
            <a:ext cx="9138960" cy="1811520"/>
          </a:xfrm>
          <a:prstGeom prst="rect">
            <a:avLst/>
          </a:prstGeom>
          <a:ln>
            <a:noFill/>
          </a:ln>
        </p:spPr>
      </p:pic>
      <p:sp>
        <p:nvSpPr>
          <p:cNvPr id="1532" name="CustomShape 1"/>
          <p:cNvSpPr/>
          <p:nvPr/>
        </p:nvSpPr>
        <p:spPr>
          <a:xfrm>
            <a:off x="7222320" y="3168000"/>
            <a:ext cx="1679400" cy="2527200"/>
          </a:xfrm>
          <a:prstGeom prst="rect">
            <a:avLst/>
          </a:prstGeom>
          <a:solidFill>
            <a:srgbClr val="fbb040">
              <a:alpha val="17000"/>
            </a:srgbClr>
          </a:solidFill>
          <a:ln>
            <a:noFill/>
          </a:ln>
        </p:spPr>
        <p:style>
          <a:lnRef idx="0"/>
          <a:fillRef idx="0"/>
          <a:effectRef idx="0"/>
          <a:fontRef idx="minor"/>
        </p:style>
      </p:sp>
      <p:grpSp>
        <p:nvGrpSpPr>
          <p:cNvPr id="1533" name="Group 2"/>
          <p:cNvGrpSpPr/>
          <p:nvPr/>
        </p:nvGrpSpPr>
        <p:grpSpPr>
          <a:xfrm>
            <a:off x="7127640" y="1828800"/>
            <a:ext cx="2025360" cy="987120"/>
            <a:chOff x="7127640" y="1828800"/>
            <a:chExt cx="2025360" cy="987120"/>
          </a:xfrm>
        </p:grpSpPr>
        <p:sp>
          <p:nvSpPr>
            <p:cNvPr id="1534" name="CustomShape 3"/>
            <p:cNvSpPr/>
            <p:nvPr/>
          </p:nvSpPr>
          <p:spPr>
            <a:xfrm>
              <a:off x="7127640" y="1828800"/>
              <a:ext cx="2025360" cy="98712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35" name="CustomShape 4"/>
            <p:cNvSpPr/>
            <p:nvPr/>
          </p:nvSpPr>
          <p:spPr>
            <a:xfrm rot="5400000">
              <a:off x="8901720" y="2236320"/>
              <a:ext cx="241560" cy="171360"/>
            </a:xfrm>
            <a:prstGeom prst="triangle">
              <a:avLst>
                <a:gd name="adj" fmla="val 50000"/>
              </a:avLst>
            </a:prstGeom>
            <a:solidFill>
              <a:srgbClr val="f3b938"/>
            </a:solidFill>
            <a:ln w="25560">
              <a:noFill/>
            </a:ln>
          </p:spPr>
          <p:style>
            <a:lnRef idx="0"/>
            <a:fillRef idx="0"/>
            <a:effectRef idx="0"/>
            <a:fontRef idx="minor"/>
          </p:style>
        </p:sp>
      </p:grpSp>
      <p:grpSp>
        <p:nvGrpSpPr>
          <p:cNvPr id="1536" name="Group 5"/>
          <p:cNvGrpSpPr/>
          <p:nvPr/>
        </p:nvGrpSpPr>
        <p:grpSpPr>
          <a:xfrm>
            <a:off x="5329080" y="1828800"/>
            <a:ext cx="1981440" cy="987120"/>
            <a:chOff x="5329080" y="1828800"/>
            <a:chExt cx="1981440" cy="987120"/>
          </a:xfrm>
        </p:grpSpPr>
        <p:sp>
          <p:nvSpPr>
            <p:cNvPr id="1537" name="CustomShape 6"/>
            <p:cNvSpPr/>
            <p:nvPr/>
          </p:nvSpPr>
          <p:spPr>
            <a:xfrm>
              <a:off x="5329080" y="1828800"/>
              <a:ext cx="1815840" cy="98712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38" name="CustomShape 7"/>
            <p:cNvSpPr/>
            <p:nvPr/>
          </p:nvSpPr>
          <p:spPr>
            <a:xfrm rot="5400000">
              <a:off x="7103880" y="2236680"/>
              <a:ext cx="241560" cy="171360"/>
            </a:xfrm>
            <a:prstGeom prst="triangle">
              <a:avLst>
                <a:gd name="adj" fmla="val 50000"/>
              </a:avLst>
            </a:prstGeom>
            <a:solidFill>
              <a:srgbClr val="808080"/>
            </a:solidFill>
            <a:ln w="25560">
              <a:noFill/>
            </a:ln>
          </p:spPr>
          <p:style>
            <a:lnRef idx="0"/>
            <a:fillRef idx="0"/>
            <a:effectRef idx="0"/>
            <a:fontRef idx="minor"/>
          </p:style>
        </p:sp>
      </p:grpSp>
      <p:grpSp>
        <p:nvGrpSpPr>
          <p:cNvPr id="1539" name="Group 8"/>
          <p:cNvGrpSpPr/>
          <p:nvPr/>
        </p:nvGrpSpPr>
        <p:grpSpPr>
          <a:xfrm>
            <a:off x="3576600" y="1828800"/>
            <a:ext cx="1981080" cy="987120"/>
            <a:chOff x="3576600" y="1828800"/>
            <a:chExt cx="1981080" cy="987120"/>
          </a:xfrm>
        </p:grpSpPr>
        <p:sp>
          <p:nvSpPr>
            <p:cNvPr id="1540" name="CustomShape 9"/>
            <p:cNvSpPr/>
            <p:nvPr/>
          </p:nvSpPr>
          <p:spPr>
            <a:xfrm>
              <a:off x="3576600" y="1828800"/>
              <a:ext cx="1815840" cy="98712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41" name="CustomShape 10"/>
            <p:cNvSpPr/>
            <p:nvPr/>
          </p:nvSpPr>
          <p:spPr>
            <a:xfrm rot="5400000">
              <a:off x="5351040" y="2236680"/>
              <a:ext cx="241560" cy="171360"/>
            </a:xfrm>
            <a:prstGeom prst="triangle">
              <a:avLst>
                <a:gd name="adj" fmla="val 50000"/>
              </a:avLst>
            </a:prstGeom>
            <a:solidFill>
              <a:srgbClr val="000000"/>
            </a:solidFill>
            <a:ln w="25560">
              <a:noFill/>
            </a:ln>
          </p:spPr>
          <p:style>
            <a:lnRef idx="0"/>
            <a:fillRef idx="0"/>
            <a:effectRef idx="0"/>
            <a:fontRef idx="minor"/>
          </p:style>
        </p:sp>
      </p:grpSp>
      <p:grpSp>
        <p:nvGrpSpPr>
          <p:cNvPr id="1542" name="Group 11"/>
          <p:cNvGrpSpPr/>
          <p:nvPr/>
        </p:nvGrpSpPr>
        <p:grpSpPr>
          <a:xfrm>
            <a:off x="1824120" y="1828800"/>
            <a:ext cx="1981080" cy="987120"/>
            <a:chOff x="1824120" y="1828800"/>
            <a:chExt cx="1981080" cy="987120"/>
          </a:xfrm>
        </p:grpSpPr>
        <p:sp>
          <p:nvSpPr>
            <p:cNvPr id="1543" name="CustomShape 12"/>
            <p:cNvSpPr/>
            <p:nvPr/>
          </p:nvSpPr>
          <p:spPr>
            <a:xfrm>
              <a:off x="1824120" y="1828800"/>
              <a:ext cx="1815840" cy="98712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44" name="CustomShape 13"/>
            <p:cNvSpPr/>
            <p:nvPr/>
          </p:nvSpPr>
          <p:spPr>
            <a:xfrm rot="5400000">
              <a:off x="3598560" y="2236680"/>
              <a:ext cx="241560" cy="171360"/>
            </a:xfrm>
            <a:prstGeom prst="triangle">
              <a:avLst>
                <a:gd name="adj" fmla="val 50000"/>
              </a:avLst>
            </a:prstGeom>
            <a:solidFill>
              <a:srgbClr val="808080"/>
            </a:solidFill>
            <a:ln w="25560">
              <a:noFill/>
            </a:ln>
          </p:spPr>
          <p:style>
            <a:lnRef idx="0"/>
            <a:fillRef idx="0"/>
            <a:effectRef idx="0"/>
            <a:fontRef idx="minor"/>
          </p:style>
        </p:sp>
      </p:grpSp>
      <p:grpSp>
        <p:nvGrpSpPr>
          <p:cNvPr id="1545" name="Group 14"/>
          <p:cNvGrpSpPr/>
          <p:nvPr/>
        </p:nvGrpSpPr>
        <p:grpSpPr>
          <a:xfrm>
            <a:off x="0" y="1828800"/>
            <a:ext cx="2052720" cy="987120"/>
            <a:chOff x="0" y="1828800"/>
            <a:chExt cx="2052720" cy="987120"/>
          </a:xfrm>
        </p:grpSpPr>
        <p:sp>
          <p:nvSpPr>
            <p:cNvPr id="1546" name="CustomShape 15"/>
            <p:cNvSpPr/>
            <p:nvPr/>
          </p:nvSpPr>
          <p:spPr>
            <a:xfrm>
              <a:off x="0" y="1828800"/>
              <a:ext cx="1881360" cy="98712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47" name="CustomShape 16"/>
            <p:cNvSpPr/>
            <p:nvPr/>
          </p:nvSpPr>
          <p:spPr>
            <a:xfrm rot="5400000">
              <a:off x="1842840" y="2233440"/>
              <a:ext cx="241560" cy="177840"/>
            </a:xfrm>
            <a:prstGeom prst="triangle">
              <a:avLst>
                <a:gd name="adj" fmla="val 50000"/>
              </a:avLst>
            </a:prstGeom>
            <a:solidFill>
              <a:srgbClr val="f3b938"/>
            </a:solidFill>
            <a:ln w="25560">
              <a:noFill/>
            </a:ln>
          </p:spPr>
          <p:style>
            <a:lnRef idx="0"/>
            <a:fillRef idx="0"/>
            <a:effectRef idx="0"/>
            <a:fontRef idx="minor"/>
          </p:style>
        </p:sp>
      </p:grpSp>
      <p:sp>
        <p:nvSpPr>
          <p:cNvPr id="1548" name="CustomShape 17"/>
          <p:cNvSpPr/>
          <p:nvPr/>
        </p:nvSpPr>
        <p:spPr>
          <a:xfrm>
            <a:off x="3719520" y="3168000"/>
            <a:ext cx="1679400" cy="2527200"/>
          </a:xfrm>
          <a:prstGeom prst="rect">
            <a:avLst/>
          </a:prstGeom>
          <a:solidFill>
            <a:srgbClr val="fbb040">
              <a:alpha val="17000"/>
            </a:srgbClr>
          </a:solidFill>
          <a:ln>
            <a:noFill/>
          </a:ln>
        </p:spPr>
        <p:style>
          <a:lnRef idx="0"/>
          <a:fillRef idx="0"/>
          <a:effectRef idx="0"/>
          <a:fontRef idx="minor"/>
        </p:style>
      </p:sp>
      <p:sp>
        <p:nvSpPr>
          <p:cNvPr id="1549" name="CustomShape 18"/>
          <p:cNvSpPr/>
          <p:nvPr/>
        </p:nvSpPr>
        <p:spPr>
          <a:xfrm>
            <a:off x="1947960" y="3168000"/>
            <a:ext cx="1679400" cy="2527200"/>
          </a:xfrm>
          <a:prstGeom prst="rect">
            <a:avLst/>
          </a:prstGeom>
          <a:solidFill>
            <a:srgbClr val="f2f2f2">
              <a:alpha val="50000"/>
            </a:srgbClr>
          </a:solidFill>
          <a:ln>
            <a:noFill/>
          </a:ln>
        </p:spPr>
        <p:style>
          <a:lnRef idx="0"/>
          <a:fillRef idx="0"/>
          <a:effectRef idx="0"/>
          <a:fontRef idx="minor"/>
        </p:style>
      </p:sp>
      <p:sp>
        <p:nvSpPr>
          <p:cNvPr id="1550" name="CustomShape 19"/>
          <p:cNvSpPr/>
          <p:nvPr/>
        </p:nvSpPr>
        <p:spPr>
          <a:xfrm>
            <a:off x="147600" y="3168000"/>
            <a:ext cx="1634760" cy="2527200"/>
          </a:xfrm>
          <a:prstGeom prst="rect">
            <a:avLst/>
          </a:prstGeom>
          <a:solidFill>
            <a:srgbClr val="fbb040">
              <a:alpha val="17000"/>
            </a:srgbClr>
          </a:solidFill>
          <a:ln>
            <a:noFill/>
          </a:ln>
        </p:spPr>
        <p:style>
          <a:lnRef idx="0"/>
          <a:fillRef idx="0"/>
          <a:effectRef idx="0"/>
          <a:fontRef idx="minor"/>
        </p:style>
      </p:sp>
      <p:sp>
        <p:nvSpPr>
          <p:cNvPr id="1551" name="CustomShape 20"/>
          <p:cNvSpPr/>
          <p:nvPr/>
        </p:nvSpPr>
        <p:spPr>
          <a:xfrm>
            <a:off x="5465880" y="3168000"/>
            <a:ext cx="1679400" cy="2527200"/>
          </a:xfrm>
          <a:prstGeom prst="rect">
            <a:avLst/>
          </a:prstGeom>
          <a:solidFill>
            <a:srgbClr val="f2f2f2">
              <a:alpha val="50000"/>
            </a:srgbClr>
          </a:solidFill>
          <a:ln>
            <a:noFill/>
          </a:ln>
        </p:spPr>
        <p:style>
          <a:lnRef idx="0"/>
          <a:fillRef idx="0"/>
          <a:effectRef idx="0"/>
          <a:fontRef idx="minor"/>
        </p:style>
      </p:sp>
      <p:sp>
        <p:nvSpPr>
          <p:cNvPr id="1552" name="CustomShape 21"/>
          <p:cNvSpPr/>
          <p:nvPr/>
        </p:nvSpPr>
        <p:spPr>
          <a:xfrm>
            <a:off x="360360" y="2057400"/>
            <a:ext cx="121428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3" name="CustomShape 22"/>
          <p:cNvSpPr/>
          <p:nvPr/>
        </p:nvSpPr>
        <p:spPr>
          <a:xfrm>
            <a:off x="2066400" y="2057400"/>
            <a:ext cx="145944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4" name="CustomShape 23"/>
          <p:cNvSpPr/>
          <p:nvPr/>
        </p:nvSpPr>
        <p:spPr>
          <a:xfrm>
            <a:off x="3971880" y="2057400"/>
            <a:ext cx="121428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5" name="CustomShape 24"/>
          <p:cNvSpPr/>
          <p:nvPr/>
        </p:nvSpPr>
        <p:spPr>
          <a:xfrm>
            <a:off x="5715000" y="2057400"/>
            <a:ext cx="121428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6" name="CustomShape 25"/>
          <p:cNvSpPr/>
          <p:nvPr/>
        </p:nvSpPr>
        <p:spPr>
          <a:xfrm>
            <a:off x="7467480" y="2057400"/>
            <a:ext cx="1214280" cy="26028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TEXT</a:t>
            </a:r>
            <a:endParaRPr b="0" lang="en-US" sz="1100" spc="-1" strike="noStrike">
              <a:latin typeface="Arial"/>
            </a:endParaRPr>
          </a:p>
        </p:txBody>
      </p:sp>
      <p:sp>
        <p:nvSpPr>
          <p:cNvPr id="1557" name="CustomShape 26"/>
          <p:cNvSpPr/>
          <p:nvPr/>
        </p:nvSpPr>
        <p:spPr>
          <a:xfrm>
            <a:off x="1889280" y="3267000"/>
            <a:ext cx="1825200" cy="98820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p:txBody>
      </p:sp>
      <p:sp>
        <p:nvSpPr>
          <p:cNvPr id="1558" name="CustomShape 27"/>
          <p:cNvSpPr/>
          <p:nvPr/>
        </p:nvSpPr>
        <p:spPr>
          <a:xfrm>
            <a:off x="114840" y="3290760"/>
            <a:ext cx="1611000" cy="98820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p:txBody>
      </p:sp>
      <p:sp>
        <p:nvSpPr>
          <p:cNvPr id="1559" name="CustomShape 28"/>
          <p:cNvSpPr/>
          <p:nvPr/>
        </p:nvSpPr>
        <p:spPr>
          <a:xfrm>
            <a:off x="5440680" y="3267000"/>
            <a:ext cx="1611000" cy="98820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p:txBody>
      </p:sp>
      <p:sp>
        <p:nvSpPr>
          <p:cNvPr id="1560" name="CustomShape 29"/>
          <p:cNvSpPr/>
          <p:nvPr/>
        </p:nvSpPr>
        <p:spPr>
          <a:xfrm>
            <a:off x="3689280" y="3267000"/>
            <a:ext cx="1715760" cy="98820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p:txBody>
      </p:sp>
      <p:sp>
        <p:nvSpPr>
          <p:cNvPr id="1561" name="CustomShape 30"/>
          <p:cNvSpPr/>
          <p:nvPr/>
        </p:nvSpPr>
        <p:spPr>
          <a:xfrm>
            <a:off x="7310520" y="3279240"/>
            <a:ext cx="1523880" cy="147564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Text</a:t>
            </a:r>
            <a:endParaRPr b="0" lang="en-US" sz="1100" spc="-1" strike="noStrike">
              <a:latin typeface="Arial"/>
            </a:endParaRPr>
          </a:p>
          <a:p>
            <a:pPr>
              <a:lnSpc>
                <a:spcPct val="100000"/>
              </a:lnSpc>
              <a:spcBef>
                <a:spcPts val="601"/>
              </a:spcBef>
            </a:pPr>
            <a:endParaRPr b="0" lang="en-US" sz="1100" spc="-1" strike="noStrike">
              <a:latin typeface="Arial"/>
            </a:endParaRPr>
          </a:p>
          <a:p>
            <a:pPr marL="228600" indent="-223560">
              <a:lnSpc>
                <a:spcPct val="100000"/>
              </a:lnSpc>
              <a:spcBef>
                <a:spcPts val="601"/>
              </a:spcBef>
            </a:pPr>
            <a:endParaRPr b="0" lang="en-US" sz="1100" spc="-1" strike="noStrike">
              <a:latin typeface="Arial"/>
            </a:endParaRPr>
          </a:p>
        </p:txBody>
      </p:sp>
      <p:sp>
        <p:nvSpPr>
          <p:cNvPr id="1562" name="CustomShape 31"/>
          <p:cNvSpPr/>
          <p:nvPr/>
        </p:nvSpPr>
        <p:spPr>
          <a:xfrm>
            <a:off x="710640" y="798840"/>
            <a:ext cx="7056720" cy="375840"/>
          </a:xfrm>
          <a:prstGeom prst="rect">
            <a:avLst/>
          </a:prstGeom>
          <a:solidFill>
            <a:srgbClr val="808080">
              <a:alpha val="76000"/>
            </a:srgbClr>
          </a:solidFill>
          <a:ln w="25560">
            <a:noFill/>
          </a:ln>
        </p:spPr>
        <p:style>
          <a:lnRef idx="0"/>
          <a:fillRef idx="0"/>
          <a:effectRef idx="0"/>
          <a:fontRef idx="minor"/>
        </p:style>
        <p:txBody>
          <a:bodyPr lIns="90000" rIns="90000" tIns="45000" bIns="45000" anchor="ctr">
            <a:noAutofit/>
          </a:bodyPr>
          <a:p>
            <a:pPr algn="ctr">
              <a:lnSpc>
                <a:spcPct val="100000"/>
              </a:lnSpc>
            </a:pPr>
            <a:r>
              <a:rPr b="1" lang="en-US" sz="1800" spc="-1" strike="noStrike">
                <a:solidFill>
                  <a:srgbClr val="ffffff"/>
                </a:solidFill>
                <a:latin typeface="Helvetica Neue"/>
                <a:ea typeface="DejaVu Sans"/>
              </a:rPr>
              <a:t>HEADLINE</a:t>
            </a:r>
            <a:endParaRPr b="0" lang="en-US" sz="1800" spc="-1" strike="noStrike">
              <a:latin typeface="Arial"/>
            </a:endParaRPr>
          </a:p>
        </p:txBody>
      </p:sp>
      <p:sp>
        <p:nvSpPr>
          <p:cNvPr id="1563" name="Line 32"/>
          <p:cNvSpPr/>
          <p:nvPr/>
        </p:nvSpPr>
        <p:spPr>
          <a:xfrm>
            <a:off x="609480" y="798480"/>
            <a:ext cx="0" cy="3812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564" name="Picture 1" descr=""/>
          <p:cNvPicPr/>
          <p:nvPr/>
        </p:nvPicPr>
        <p:blipFill>
          <a:blip r:embed="rId1"/>
          <a:srcRect l="25875" t="54334" r="0" b="16055"/>
          <a:stretch/>
        </p:blipFill>
        <p:spPr>
          <a:xfrm>
            <a:off x="0" y="317880"/>
            <a:ext cx="9138960" cy="2433240"/>
          </a:xfrm>
          <a:prstGeom prst="rect">
            <a:avLst/>
          </a:prstGeom>
          <a:ln>
            <a:noFill/>
          </a:ln>
        </p:spPr>
      </p:pic>
      <p:sp>
        <p:nvSpPr>
          <p:cNvPr id="1565" name="CustomShape 1"/>
          <p:cNvSpPr/>
          <p:nvPr/>
        </p:nvSpPr>
        <p:spPr>
          <a:xfrm>
            <a:off x="952560" y="914400"/>
            <a:ext cx="7167600" cy="415800"/>
          </a:xfrm>
          <a:prstGeom prst="rect">
            <a:avLst/>
          </a:prstGeom>
          <a:solidFill>
            <a:srgbClr val="000000">
              <a:alpha val="61000"/>
            </a:srgbClr>
          </a:solid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ffffff"/>
                </a:solidFill>
                <a:latin typeface="Helvetica Neue"/>
                <a:ea typeface="Helvetica Neue"/>
              </a:rPr>
              <a:t>HEADLINE</a:t>
            </a:r>
            <a:endParaRPr b="0" lang="en-US" sz="2100" spc="-1" strike="noStrike">
              <a:latin typeface="Arial"/>
            </a:endParaRPr>
          </a:p>
        </p:txBody>
      </p:sp>
      <p:sp>
        <p:nvSpPr>
          <p:cNvPr id="1566" name="Line 2"/>
          <p:cNvSpPr/>
          <p:nvPr/>
        </p:nvSpPr>
        <p:spPr>
          <a:xfrm>
            <a:off x="838080" y="914400"/>
            <a:ext cx="0" cy="526680"/>
          </a:xfrm>
          <a:prstGeom prst="line">
            <a:avLst/>
          </a:prstGeom>
          <a:ln w="28440">
            <a:solidFill>
              <a:srgbClr val="f3b938"/>
            </a:solidFill>
            <a:round/>
          </a:ln>
        </p:spPr>
        <p:style>
          <a:lnRef idx="0"/>
          <a:fillRef idx="0"/>
          <a:effectRef idx="0"/>
          <a:fontRef idx="minor"/>
        </p:style>
      </p:sp>
      <p:sp>
        <p:nvSpPr>
          <p:cNvPr id="1567" name="CustomShape 3"/>
          <p:cNvSpPr/>
          <p:nvPr/>
        </p:nvSpPr>
        <p:spPr>
          <a:xfrm>
            <a:off x="3124800" y="2189880"/>
            <a:ext cx="2889720" cy="106920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68" name="CustomShape 4"/>
          <p:cNvSpPr/>
          <p:nvPr/>
        </p:nvSpPr>
        <p:spPr>
          <a:xfrm>
            <a:off x="0" y="2189880"/>
            <a:ext cx="3119760" cy="107280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69" name="CustomShape 5"/>
          <p:cNvSpPr/>
          <p:nvPr/>
        </p:nvSpPr>
        <p:spPr>
          <a:xfrm>
            <a:off x="6019920" y="2198160"/>
            <a:ext cx="3119040" cy="106128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570" name="CustomShape 6"/>
          <p:cNvSpPr/>
          <p:nvPr/>
        </p:nvSpPr>
        <p:spPr>
          <a:xfrm>
            <a:off x="0" y="2401560"/>
            <a:ext cx="3119760" cy="363960"/>
          </a:xfrm>
          <a:prstGeom prst="rect">
            <a:avLst/>
          </a:prstGeom>
          <a:noFill/>
          <a:ln>
            <a:noFill/>
          </a:ln>
        </p:spPr>
        <p:style>
          <a:lnRef idx="0"/>
          <a:fillRef idx="0"/>
          <a:effectRef idx="0"/>
          <a:fontRef idx="minor"/>
        </p:style>
        <p:txBody>
          <a:bodyPr lIns="90000" rIns="90000" tIns="45000" bIns="45000">
            <a:spAutoFit/>
          </a:bodyPr>
          <a:p>
            <a:pPr marL="182880" indent="-177840" algn="ctr">
              <a:lnSpc>
                <a:spcPct val="100000"/>
              </a:lnSpc>
              <a:spcBef>
                <a:spcPts val="300"/>
              </a:spcBef>
              <a:spcAft>
                <a:spcPts val="300"/>
              </a:spcAft>
            </a:pPr>
            <a:r>
              <a:rPr b="1" lang="en-US" sz="1800" spc="-1" strike="noStrike">
                <a:solidFill>
                  <a:srgbClr val="ffffff"/>
                </a:solidFill>
                <a:latin typeface="Helvetica Neue Medium"/>
                <a:ea typeface="DejaVu Sans"/>
              </a:rPr>
              <a:t>TEXT</a:t>
            </a:r>
            <a:endParaRPr b="0" lang="en-US" sz="1800" spc="-1" strike="noStrike">
              <a:latin typeface="Arial"/>
            </a:endParaRPr>
          </a:p>
        </p:txBody>
      </p:sp>
      <p:sp>
        <p:nvSpPr>
          <p:cNvPr id="1571" name="CustomShape 7"/>
          <p:cNvSpPr/>
          <p:nvPr/>
        </p:nvSpPr>
        <p:spPr>
          <a:xfrm>
            <a:off x="457200" y="3809880"/>
            <a:ext cx="2394000" cy="881640"/>
          </a:xfrm>
          <a:prstGeom prst="rect">
            <a:avLst/>
          </a:prstGeom>
          <a:noFill/>
          <a:ln>
            <a:noFill/>
          </a:ln>
        </p:spPr>
        <p:style>
          <a:lnRef idx="0"/>
          <a:fillRef idx="0"/>
          <a:effectRef idx="0"/>
          <a:fontRef idx="minor"/>
        </p:style>
        <p:txBody>
          <a:bodyPr lIns="90000" rIns="90000" tIns="45000" bIns="45000">
            <a:spAutoFit/>
          </a:bodyPr>
          <a:p>
            <a:pPr marL="182880" indent="-17784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784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784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p:txBody>
      </p:sp>
      <p:sp>
        <p:nvSpPr>
          <p:cNvPr id="1572" name="CustomShape 8"/>
          <p:cNvSpPr/>
          <p:nvPr/>
        </p:nvSpPr>
        <p:spPr>
          <a:xfrm>
            <a:off x="3124800" y="2387160"/>
            <a:ext cx="2889720" cy="363960"/>
          </a:xfrm>
          <a:prstGeom prst="rect">
            <a:avLst/>
          </a:prstGeom>
          <a:noFill/>
          <a:ln>
            <a:noFill/>
          </a:ln>
        </p:spPr>
        <p:style>
          <a:lnRef idx="0"/>
          <a:fillRef idx="0"/>
          <a:effectRef idx="0"/>
          <a:fontRef idx="minor"/>
        </p:style>
        <p:txBody>
          <a:bodyPr lIns="90000" rIns="90000" tIns="45000" bIns="45000">
            <a:spAutoFit/>
          </a:bodyPr>
          <a:p>
            <a:pPr marL="182880" indent="-177840" algn="ctr">
              <a:lnSpc>
                <a:spcPct val="100000"/>
              </a:lnSpc>
              <a:spcBef>
                <a:spcPts val="300"/>
              </a:spcBef>
              <a:spcAft>
                <a:spcPts val="300"/>
              </a:spcAft>
            </a:pPr>
            <a:r>
              <a:rPr b="1" lang="en-US" sz="1800" spc="-1" strike="noStrike">
                <a:solidFill>
                  <a:srgbClr val="ffffff"/>
                </a:solidFill>
                <a:latin typeface="Helvetica Neue Medium"/>
                <a:ea typeface="DejaVu Sans"/>
              </a:rPr>
              <a:t>TEXT</a:t>
            </a:r>
            <a:endParaRPr b="0" lang="en-US" sz="1800" spc="-1" strike="noStrike">
              <a:latin typeface="Arial"/>
            </a:endParaRPr>
          </a:p>
        </p:txBody>
      </p:sp>
      <p:sp>
        <p:nvSpPr>
          <p:cNvPr id="1573" name="CustomShape 9"/>
          <p:cNvSpPr/>
          <p:nvPr/>
        </p:nvSpPr>
        <p:spPr>
          <a:xfrm>
            <a:off x="6019920" y="2330640"/>
            <a:ext cx="3119040" cy="363960"/>
          </a:xfrm>
          <a:prstGeom prst="rect">
            <a:avLst/>
          </a:prstGeom>
          <a:noFill/>
          <a:ln>
            <a:noFill/>
          </a:ln>
        </p:spPr>
        <p:style>
          <a:lnRef idx="0"/>
          <a:fillRef idx="0"/>
          <a:effectRef idx="0"/>
          <a:fontRef idx="minor"/>
        </p:style>
        <p:txBody>
          <a:bodyPr lIns="90000" rIns="90000" tIns="45000" bIns="45000">
            <a:spAutoFit/>
          </a:bodyPr>
          <a:p>
            <a:pPr marL="182880" indent="-177840" algn="ctr">
              <a:lnSpc>
                <a:spcPct val="100000"/>
              </a:lnSpc>
              <a:spcBef>
                <a:spcPts val="300"/>
              </a:spcBef>
              <a:spcAft>
                <a:spcPts val="300"/>
              </a:spcAft>
            </a:pPr>
            <a:r>
              <a:rPr b="1" lang="en-US" sz="1800" spc="-1" strike="noStrike">
                <a:solidFill>
                  <a:srgbClr val="ffffff"/>
                </a:solidFill>
                <a:latin typeface="Helvetica Neue Medium"/>
                <a:ea typeface="DejaVu Sans"/>
              </a:rPr>
              <a:t>TEXT</a:t>
            </a:r>
            <a:endParaRPr b="0" lang="en-US" sz="1800" spc="-1" strike="noStrike">
              <a:latin typeface="Arial"/>
            </a:endParaRPr>
          </a:p>
        </p:txBody>
      </p:sp>
      <p:sp>
        <p:nvSpPr>
          <p:cNvPr id="1574" name="CustomShape 10"/>
          <p:cNvSpPr/>
          <p:nvPr/>
        </p:nvSpPr>
        <p:spPr>
          <a:xfrm>
            <a:off x="3372480" y="3808080"/>
            <a:ext cx="2394000" cy="881640"/>
          </a:xfrm>
          <a:prstGeom prst="rect">
            <a:avLst/>
          </a:prstGeom>
          <a:noFill/>
          <a:ln>
            <a:noFill/>
          </a:ln>
        </p:spPr>
        <p:style>
          <a:lnRef idx="0"/>
          <a:fillRef idx="0"/>
          <a:effectRef idx="0"/>
          <a:fontRef idx="minor"/>
        </p:style>
        <p:txBody>
          <a:bodyPr lIns="90000" rIns="90000" tIns="45000" bIns="45000">
            <a:spAutoFit/>
          </a:bodyPr>
          <a:p>
            <a:pPr marL="182880" indent="-17784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784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784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p:txBody>
      </p:sp>
      <p:sp>
        <p:nvSpPr>
          <p:cNvPr id="1575" name="CustomShape 11"/>
          <p:cNvSpPr/>
          <p:nvPr/>
        </p:nvSpPr>
        <p:spPr>
          <a:xfrm>
            <a:off x="6382440" y="3808080"/>
            <a:ext cx="2394000" cy="881640"/>
          </a:xfrm>
          <a:prstGeom prst="rect">
            <a:avLst/>
          </a:prstGeom>
          <a:noFill/>
          <a:ln>
            <a:noFill/>
          </a:ln>
        </p:spPr>
        <p:style>
          <a:lnRef idx="0"/>
          <a:fillRef idx="0"/>
          <a:effectRef idx="0"/>
          <a:fontRef idx="minor"/>
        </p:style>
        <p:txBody>
          <a:bodyPr lIns="90000" rIns="90000" tIns="45000" bIns="45000">
            <a:spAutoFit/>
          </a:bodyPr>
          <a:p>
            <a:pPr marL="182880" indent="-17784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784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a:p>
            <a:pPr marL="182880" indent="-177840">
              <a:lnSpc>
                <a:spcPct val="100000"/>
              </a:lnSpc>
              <a:spcBef>
                <a:spcPts val="300"/>
              </a:spcBef>
              <a:spcAft>
                <a:spcPts val="300"/>
              </a:spcAft>
              <a:buClr>
                <a:srgbClr val="f4b937"/>
              </a:buClr>
              <a:buFont typeface="Wingdings" charset="2"/>
              <a:buChar char=""/>
            </a:pPr>
            <a:r>
              <a:rPr b="0" lang="en-US" sz="1400" spc="-1" strike="noStrike">
                <a:solidFill>
                  <a:srgbClr val="000000"/>
                </a:solidFill>
                <a:latin typeface="Helvetica Neue Medium"/>
                <a:ea typeface="DejaVu Sans"/>
              </a:rPr>
              <a:t>Text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CustomShape 1"/>
          <p:cNvSpPr/>
          <p:nvPr/>
        </p:nvSpPr>
        <p:spPr>
          <a:xfrm>
            <a:off x="1009800" y="2743200"/>
            <a:ext cx="3709800" cy="882720"/>
          </a:xfrm>
          <a:prstGeom prst="rect">
            <a:avLst/>
          </a:prstGeom>
          <a:noFill/>
          <a:ln>
            <a:noFill/>
          </a:ln>
        </p:spPr>
        <p:style>
          <a:lnRef idx="0"/>
          <a:fillRef idx="0"/>
          <a:effectRef idx="0"/>
          <a:fontRef idx="minor"/>
        </p:style>
        <p:txBody>
          <a:bodyPr lIns="90000" rIns="90000" tIns="45000" bIns="45000">
            <a:normAutofit fontScale="73000"/>
          </a:bodyPr>
          <a:p>
            <a:pPr>
              <a:lnSpc>
                <a:spcPts val="2551"/>
              </a:lnSpc>
              <a:spcBef>
                <a:spcPts val="1001"/>
              </a:spcBef>
            </a:pPr>
            <a:r>
              <a:rPr b="1" lang="en-US" sz="2100" spc="-1" strike="noStrike">
                <a:solidFill>
                  <a:srgbClr val="000000"/>
                </a:solidFill>
                <a:latin typeface="Helvetica Neue"/>
                <a:ea typeface="Helvetica Neue"/>
              </a:rPr>
              <a:t>Combined NLP and Textual Mining Exploration</a:t>
            </a:r>
            <a:endParaRPr b="0" lang="en-US" sz="2100" spc="-1" strike="noStrike">
              <a:latin typeface="Arial"/>
            </a:endParaRPr>
          </a:p>
        </p:txBody>
      </p:sp>
      <p:sp>
        <p:nvSpPr>
          <p:cNvPr id="1171" name="CustomShape 2"/>
          <p:cNvSpPr/>
          <p:nvPr/>
        </p:nvSpPr>
        <p:spPr>
          <a:xfrm>
            <a:off x="952560" y="3524400"/>
            <a:ext cx="3980520" cy="2808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0" lang="en-US" sz="1500" spc="-1" strike="noStrike">
                <a:solidFill>
                  <a:srgbClr val="000000"/>
                </a:solidFill>
                <a:latin typeface="Helvetica Neue"/>
                <a:ea typeface="Helvetica Neue"/>
              </a:rPr>
              <a:t>Lets look at how we can use both these tools for our benefit.</a:t>
            </a:r>
            <a:endParaRPr b="0" lang="en-US" sz="1500" spc="-1" strike="noStrike">
              <a:latin typeface="Arial"/>
            </a:endParaRPr>
          </a:p>
        </p:txBody>
      </p:sp>
      <p:sp>
        <p:nvSpPr>
          <p:cNvPr id="1172" name="Line 3"/>
          <p:cNvSpPr/>
          <p:nvPr/>
        </p:nvSpPr>
        <p:spPr>
          <a:xfrm>
            <a:off x="838080" y="2743200"/>
            <a:ext cx="0" cy="887400"/>
          </a:xfrm>
          <a:prstGeom prst="line">
            <a:avLst/>
          </a:prstGeom>
          <a:ln w="28440">
            <a:solidFill>
              <a:srgbClr val="f3b938"/>
            </a:solidFill>
            <a:round/>
          </a:ln>
        </p:spPr>
        <p:style>
          <a:lnRef idx="0"/>
          <a:fillRef idx="0"/>
          <a:effectRef idx="0"/>
          <a:fontRef idx="minor"/>
        </p:style>
      </p:sp>
      <p:grpSp>
        <p:nvGrpSpPr>
          <p:cNvPr id="1173" name="Group 4"/>
          <p:cNvGrpSpPr/>
          <p:nvPr/>
        </p:nvGrpSpPr>
        <p:grpSpPr>
          <a:xfrm>
            <a:off x="14760" y="3187080"/>
            <a:ext cx="9138960" cy="2776320"/>
            <a:chOff x="14760" y="3187080"/>
            <a:chExt cx="9138960" cy="2776320"/>
          </a:xfrm>
        </p:grpSpPr>
        <p:pic>
          <p:nvPicPr>
            <p:cNvPr id="1174" name="Picture 23" descr=""/>
            <p:cNvPicPr/>
            <p:nvPr/>
          </p:nvPicPr>
          <p:blipFill>
            <a:blip r:embed="rId1"/>
            <a:stretch/>
          </p:blipFill>
          <p:spPr>
            <a:xfrm>
              <a:off x="14760" y="4322520"/>
              <a:ext cx="4109760" cy="1640880"/>
            </a:xfrm>
            <a:prstGeom prst="rect">
              <a:avLst/>
            </a:prstGeom>
            <a:ln>
              <a:noFill/>
            </a:ln>
          </p:spPr>
        </p:pic>
        <p:pic>
          <p:nvPicPr>
            <p:cNvPr id="1175" name="Picture 24" descr=""/>
            <p:cNvPicPr/>
            <p:nvPr/>
          </p:nvPicPr>
          <p:blipFill>
            <a:blip r:embed="rId2"/>
            <a:stretch/>
          </p:blipFill>
          <p:spPr>
            <a:xfrm>
              <a:off x="7482240" y="3187080"/>
              <a:ext cx="1671480" cy="2776320"/>
            </a:xfrm>
            <a:prstGeom prst="rect">
              <a:avLst/>
            </a:prstGeom>
            <a:ln>
              <a:noFill/>
            </a:ln>
          </p:spPr>
        </p:pic>
      </p:grpSp>
      <p:sp>
        <p:nvSpPr>
          <p:cNvPr id="1176" name="CustomShape 5"/>
          <p:cNvSpPr/>
          <p:nvPr/>
        </p:nvSpPr>
        <p:spPr>
          <a:xfrm>
            <a:off x="7238880" y="2362320"/>
            <a:ext cx="1914480" cy="3881160"/>
          </a:xfrm>
          <a:prstGeom prst="rect">
            <a:avLst/>
          </a:prstGeom>
          <a:solidFill>
            <a:srgbClr val="ffffff"/>
          </a:solidFill>
          <a:ln w="2556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178" name="Picture 1177" descr=""/>
          <p:cNvPicPr/>
          <p:nvPr/>
        </p:nvPicPr>
        <p:blipFill>
          <a:blip r:embed="rId1"/>
          <a:stretch/>
        </p:blipFill>
        <p:spPr>
          <a:xfrm>
            <a:off x="1013760" y="1371600"/>
            <a:ext cx="7485840" cy="4358520"/>
          </a:xfrm>
          <a:prstGeom prst="rect">
            <a:avLst/>
          </a:prstGeom>
          <a:ln>
            <a:noFill/>
          </a:ln>
        </p:spPr>
      </p:pic>
      <p:sp>
        <p:nvSpPr>
          <p:cNvPr id="1179" name="CustomShape 2"/>
          <p:cNvSpPr/>
          <p:nvPr/>
        </p:nvSpPr>
        <p:spPr>
          <a:xfrm>
            <a:off x="1878840" y="2103120"/>
            <a:ext cx="677160" cy="327600"/>
          </a:xfrm>
          <a:prstGeom prst="rect">
            <a:avLst/>
          </a:prstGeom>
          <a:solidFill>
            <a:srgbClr val="ffffff"/>
          </a:solidFill>
          <a:ln>
            <a:solidFill>
              <a:srgbClr val="ffffff"/>
            </a:solidFill>
          </a:ln>
        </p:spPr>
        <p:style>
          <a:lnRef idx="0"/>
          <a:fillRef idx="0"/>
          <a:effectRef idx="0"/>
          <a:fontRef idx="minor"/>
        </p:style>
      </p:sp>
      <p:sp>
        <p:nvSpPr>
          <p:cNvPr id="1180" name="CustomShape 3"/>
          <p:cNvSpPr/>
          <p:nvPr/>
        </p:nvSpPr>
        <p:spPr>
          <a:xfrm>
            <a:off x="1826640" y="2134080"/>
            <a:ext cx="81288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181" name="CustomShape 4"/>
          <p:cNvSpPr/>
          <p:nvPr/>
        </p:nvSpPr>
        <p:spPr>
          <a:xfrm>
            <a:off x="2468880" y="1280160"/>
            <a:ext cx="636120" cy="63612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CustomShape 1"/>
          <p:cNvSpPr/>
          <p:nvPr/>
        </p:nvSpPr>
        <p:spPr>
          <a:xfrm>
            <a:off x="1098000" y="707040"/>
            <a:ext cx="7218720" cy="3650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400" spc="-1" strike="noStrike">
                <a:solidFill>
                  <a:srgbClr val="000000"/>
                </a:solidFill>
                <a:latin typeface="Helvitca Nuea"/>
                <a:ea typeface="DejaVu Sans"/>
              </a:rPr>
              <a:t>Call Transcripts (Sample Nuance Engine)</a:t>
            </a:r>
            <a:endParaRPr b="0" lang="en-US" sz="2400" spc="-1" strike="noStrike">
              <a:latin typeface="Arial"/>
            </a:endParaRPr>
          </a:p>
        </p:txBody>
      </p:sp>
      <p:sp>
        <p:nvSpPr>
          <p:cNvPr id="1183" name="CustomShape 2"/>
          <p:cNvSpPr/>
          <p:nvPr/>
        </p:nvSpPr>
        <p:spPr>
          <a:xfrm>
            <a:off x="457560" y="1604160"/>
            <a:ext cx="8224920" cy="189252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Conversation:</a:t>
            </a:r>
            <a:endParaRPr b="0" lang="en-US" sz="2800" spc="-1" strike="noStrike">
              <a:latin typeface="Arial"/>
            </a:endParaRPr>
          </a:p>
        </p:txBody>
      </p:sp>
      <p:sp>
        <p:nvSpPr>
          <p:cNvPr id="1184" name="CustomShape 3"/>
          <p:cNvSpPr/>
          <p:nvPr/>
        </p:nvSpPr>
        <p:spPr>
          <a:xfrm>
            <a:off x="457560" y="3681000"/>
            <a:ext cx="8224920" cy="189252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Features:</a:t>
            </a:r>
            <a:endParaRPr b="0" lang="en-US" sz="2800" spc="-1" strike="noStrike">
              <a:latin typeface="Arial"/>
            </a:endParaRPr>
          </a:p>
        </p:txBody>
      </p:sp>
      <p:sp>
        <p:nvSpPr>
          <p:cNvPr id="1185" name="CustomShape 4"/>
          <p:cNvSpPr/>
          <p:nvPr/>
        </p:nvSpPr>
        <p:spPr>
          <a:xfrm>
            <a:off x="3138480" y="1764720"/>
            <a:ext cx="5726880" cy="1871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transcript</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text</a:t>
            </a:r>
            <a:r>
              <a:rPr b="0" lang="en-US" sz="1300" spc="-1" strike="noStrike">
                <a:solidFill>
                  <a:srgbClr val="000000"/>
                </a:solidFill>
                <a:latin typeface="Arial"/>
                <a:ea typeface="DejaVu Sans"/>
              </a:rPr>
              <a:t>": "There is more snow coming to Montreal in the next few days.”,</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speaker</a:t>
            </a:r>
            <a:r>
              <a:rPr b="0" lang="en-US" sz="1300" spc="-1" strike="noStrike">
                <a:solidFill>
                  <a:srgbClr val="000000"/>
                </a:solidFill>
                <a:latin typeface="Arial"/>
                <a:ea typeface="DejaVu Sans"/>
              </a:rPr>
              <a:t>": "1",</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start</a:t>
            </a:r>
            <a:r>
              <a:rPr b="0" lang="en-US" sz="1300" spc="-1" strike="noStrike">
                <a:solidFill>
                  <a:srgbClr val="000000"/>
                </a:solidFill>
                <a:latin typeface="Arial"/>
                <a:ea typeface="DejaVu Sans"/>
              </a:rPr>
              <a:t>": 1.1,</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end</a:t>
            </a:r>
            <a:r>
              <a:rPr b="0" lang="en-US" sz="1300" spc="-1" strike="noStrike">
                <a:solidFill>
                  <a:srgbClr val="000000"/>
                </a:solidFill>
                <a:latin typeface="Arial"/>
                <a:ea typeface="DejaVu Sans"/>
              </a:rPr>
              <a:t>": 18.5</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0" lang="en-US" sz="1300" spc="-1" strike="noStrike">
              <a:latin typeface="Arial"/>
            </a:endParaRPr>
          </a:p>
        </p:txBody>
      </p:sp>
      <p:sp>
        <p:nvSpPr>
          <p:cNvPr id="1186" name="CustomShape 5"/>
          <p:cNvSpPr/>
          <p:nvPr/>
        </p:nvSpPr>
        <p:spPr>
          <a:xfrm>
            <a:off x="2410560" y="3681720"/>
            <a:ext cx="2550960" cy="2861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statistics</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"content_fetch_time": 844,</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audio_length</a:t>
            </a:r>
            <a:r>
              <a:rPr b="0" lang="en-US" sz="1300" spc="-1" strike="noStrike">
                <a:solidFill>
                  <a:srgbClr val="000000"/>
                </a:solidFill>
                <a:latin typeface="Arial"/>
                <a:ea typeface="DejaVu Sans"/>
              </a:rPr>
              <a:t>": 19.8113,</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"audio_channels": 1,</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"audio_analysis_time": 15,</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"segmentation_time": 109,</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"transcription_time": 20922,</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"diarization_time": 0,</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"music_detection_time": 0,</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"merge_time": 31,</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"formatting_time": 47,</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"execution_time": 21172</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endParaRPr b="0" lang="en-US" sz="1300" spc="-1" strike="noStrike">
              <a:latin typeface="Arial"/>
            </a:endParaRPr>
          </a:p>
        </p:txBody>
      </p:sp>
      <p:sp>
        <p:nvSpPr>
          <p:cNvPr id="1187" name="CustomShape 6"/>
          <p:cNvSpPr/>
          <p:nvPr/>
        </p:nvSpPr>
        <p:spPr>
          <a:xfrm>
            <a:off x="4978440" y="3725280"/>
            <a:ext cx="2456280" cy="127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errors</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"status": "Transcribed",</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a:t>
            </a:r>
            <a:r>
              <a:rPr b="1" lang="en-US" sz="1300" spc="-1" strike="noStrike">
                <a:solidFill>
                  <a:srgbClr val="000000"/>
                </a:solidFill>
                <a:latin typeface="Arial"/>
                <a:ea typeface="DejaVu Sans"/>
              </a:rPr>
              <a:t>reference</a:t>
            </a:r>
            <a:r>
              <a:rPr b="0" lang="en-US" sz="1300" spc="-1" strike="noStrike">
                <a:solidFill>
                  <a:srgbClr val="000000"/>
                </a:solidFill>
                <a:latin typeface="Arial"/>
                <a:ea typeface="DejaVu Sans"/>
              </a:rPr>
              <a:t>": "a1633af0",</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"language_pack": "eng-USA",</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r>
              <a:rPr b="0" lang="en-US" sz="1300" spc="-1" strike="noStrike">
                <a:solidFill>
                  <a:srgbClr val="000000"/>
                </a:solidFill>
                <a:latin typeface="Arial"/>
                <a:ea typeface="DejaVu Sans"/>
              </a:rPr>
              <a:t>"operating_mode": "accurate",</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CustomShape 1"/>
          <p:cNvSpPr/>
          <p:nvPr/>
        </p:nvSpPr>
        <p:spPr>
          <a:xfrm>
            <a:off x="167040" y="154440"/>
            <a:ext cx="8242560" cy="64108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"But my thing.",</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"Welcome Joe really posted and go support this is Matthew.",</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"Please have a current ID number",</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"2436.",</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"3797.",</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"I was 66.",</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"6613",</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"6613.",</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 Again I get your name please.",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"Hi.",</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 Karen can answer have your access code please.",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"There are you there all right.",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"4062.",</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"Sorry of the.",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"Sorry that's not correct.",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"Oh call me.",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"For.",</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"Can you confirm your date of birth is fruit",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"Instead of February 2000.",</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"The address we have for you on file",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"12 Boston St.",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"Funded.",</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 your mobile phone number.",</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"Please.",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"54103554 guys.",</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"Bye.",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"Perfect.",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"So we're sending the access code to that number for future interactions and references.",</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 should receive it within the next 30 seconds or so.",</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"But since you've already confirmed these details.",</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"-Me assist you today.",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"Alright when I the caught up.",</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"Apparently I made a memorable wet.",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"And obviously I've forgotten the member will add.",</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"Sorry I locked out my card.",</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"We don't actually have that as an available feature anymore if you're still trying to log in to the old log in page you won't be able to log in if you wanted to manage your account online.",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"We you would want to create an account for supposed dot com dot.",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"It's absolutely free.",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 basically just go on to the site and create an account.",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"From there.",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"Once it's active.",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 just then go into the signing or log in the area and then choose load and go from the drop down option.",</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"After that you'll be able to manage your current services online.",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"And I will be locked out any.",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 know your account is she is in working order.",</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"It's just that the site has been migrated since June.",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"Okay.",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"Is there anything else I can assist you with",</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"That.",</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"Thank you.",</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"And thank you for calling us really posted and go support and I hope you have a great day.",</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"1",      : "You'd say thanks.",</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"You're welcome.",</a:t>
            </a:r>
            <a:endParaRPr b="0" lang="en-US" sz="650" spc="-1" strike="noStrike">
              <a:latin typeface="Arial"/>
            </a:endParaRPr>
          </a:p>
          <a:p>
            <a:pPr>
              <a:lnSpc>
                <a:spcPct val="100000"/>
              </a:lnSpc>
            </a:pPr>
            <a:r>
              <a:rPr b="0" lang="en-US" sz="650" spc="-1" strike="noStrike">
                <a:solidFill>
                  <a:srgbClr val="000000"/>
                </a:solidFill>
                <a:latin typeface="Arial"/>
                <a:ea typeface="DejaVu Sans"/>
              </a:rPr>
              <a:t> </a:t>
            </a:r>
            <a:r>
              <a:rPr b="0" lang="en-US" sz="650" spc="-1" strike="noStrike">
                <a:solidFill>
                  <a:srgbClr val="000000"/>
                </a:solidFill>
                <a:latin typeface="Arial"/>
                <a:ea typeface="DejaVu Sans"/>
              </a:rPr>
              <a:t>"speaker": "2",      : "Bye",</a:t>
            </a:r>
            <a:endParaRPr b="0" lang="en-US" sz="65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190" name="Picture 1189" descr=""/>
          <p:cNvPicPr/>
          <p:nvPr/>
        </p:nvPicPr>
        <p:blipFill>
          <a:blip r:embed="rId1"/>
          <a:stretch/>
        </p:blipFill>
        <p:spPr>
          <a:xfrm>
            <a:off x="1013760" y="1371600"/>
            <a:ext cx="7485840" cy="4358520"/>
          </a:xfrm>
          <a:prstGeom prst="rect">
            <a:avLst/>
          </a:prstGeom>
          <a:ln>
            <a:noFill/>
          </a:ln>
        </p:spPr>
      </p:pic>
      <p:sp>
        <p:nvSpPr>
          <p:cNvPr id="1191" name="CustomShape 2"/>
          <p:cNvSpPr/>
          <p:nvPr/>
        </p:nvSpPr>
        <p:spPr>
          <a:xfrm>
            <a:off x="1878840" y="2103120"/>
            <a:ext cx="677160" cy="327600"/>
          </a:xfrm>
          <a:prstGeom prst="rect">
            <a:avLst/>
          </a:prstGeom>
          <a:solidFill>
            <a:srgbClr val="ffffff"/>
          </a:solidFill>
          <a:ln>
            <a:solidFill>
              <a:srgbClr val="ffffff"/>
            </a:solidFill>
          </a:ln>
        </p:spPr>
        <p:style>
          <a:lnRef idx="0"/>
          <a:fillRef idx="0"/>
          <a:effectRef idx="0"/>
          <a:fontRef idx="minor"/>
        </p:style>
      </p:sp>
      <p:sp>
        <p:nvSpPr>
          <p:cNvPr id="1192" name="CustomShape 3"/>
          <p:cNvSpPr/>
          <p:nvPr/>
        </p:nvSpPr>
        <p:spPr>
          <a:xfrm>
            <a:off x="1826640" y="2134080"/>
            <a:ext cx="81288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193" name="CustomShape 4"/>
          <p:cNvSpPr/>
          <p:nvPr/>
        </p:nvSpPr>
        <p:spPr>
          <a:xfrm>
            <a:off x="5029200" y="1280160"/>
            <a:ext cx="636120" cy="63612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200" spc="-1" strike="noStrike">
                <a:solidFill>
                  <a:srgbClr val="000000"/>
                </a:solidFill>
                <a:latin typeface="Helvetica Neue"/>
                <a:ea typeface="Helvetica Neue"/>
              </a:rPr>
              <a:t>1. Remove Punctuation and Unwanted Chars</a:t>
            </a:r>
            <a:endParaRPr b="0" lang="en-US" sz="2200" spc="-1" strike="noStrike">
              <a:latin typeface="Arial"/>
            </a:endParaRPr>
          </a:p>
        </p:txBody>
      </p:sp>
      <p:sp>
        <p:nvSpPr>
          <p:cNvPr id="1195"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196" name="Group 3"/>
          <p:cNvGrpSpPr/>
          <p:nvPr/>
        </p:nvGrpSpPr>
        <p:grpSpPr>
          <a:xfrm>
            <a:off x="14760" y="3187080"/>
            <a:ext cx="9138960" cy="2776320"/>
            <a:chOff x="14760" y="3187080"/>
            <a:chExt cx="9138960" cy="2776320"/>
          </a:xfrm>
        </p:grpSpPr>
        <p:pic>
          <p:nvPicPr>
            <p:cNvPr id="1197" name="Picture 23" descr=""/>
            <p:cNvPicPr/>
            <p:nvPr/>
          </p:nvPicPr>
          <p:blipFill>
            <a:blip r:embed="rId1"/>
            <a:stretch/>
          </p:blipFill>
          <p:spPr>
            <a:xfrm>
              <a:off x="14760" y="4322520"/>
              <a:ext cx="4109760" cy="1640880"/>
            </a:xfrm>
            <a:prstGeom prst="rect">
              <a:avLst/>
            </a:prstGeom>
            <a:ln>
              <a:noFill/>
            </a:ln>
          </p:spPr>
        </p:pic>
        <p:pic>
          <p:nvPicPr>
            <p:cNvPr id="1198" name="Picture 24" descr=""/>
            <p:cNvPicPr/>
            <p:nvPr/>
          </p:nvPicPr>
          <p:blipFill>
            <a:blip r:embed="rId2"/>
            <a:stretch/>
          </p:blipFill>
          <p:spPr>
            <a:xfrm>
              <a:off x="7482240" y="3187080"/>
              <a:ext cx="1671480" cy="2776320"/>
            </a:xfrm>
            <a:prstGeom prst="rect">
              <a:avLst/>
            </a:prstGeom>
            <a:ln>
              <a:noFill/>
            </a:ln>
          </p:spPr>
        </p:pic>
      </p:grpSp>
      <p:pic>
        <p:nvPicPr>
          <p:cNvPr id="1199" name="Picture 1198" descr=""/>
          <p:cNvPicPr/>
          <p:nvPr/>
        </p:nvPicPr>
        <p:blipFill>
          <a:blip r:embed="rId3"/>
          <a:stretch/>
        </p:blipFill>
        <p:spPr>
          <a:xfrm>
            <a:off x="640080" y="1463040"/>
            <a:ext cx="7978320" cy="39276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2. Tokenization</a:t>
            </a:r>
            <a:endParaRPr b="0" lang="en-US" sz="2600" spc="-1" strike="noStrike">
              <a:latin typeface="Arial"/>
            </a:endParaRPr>
          </a:p>
        </p:txBody>
      </p:sp>
      <p:sp>
        <p:nvSpPr>
          <p:cNvPr id="1201"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02" name="Group 3"/>
          <p:cNvGrpSpPr/>
          <p:nvPr/>
        </p:nvGrpSpPr>
        <p:grpSpPr>
          <a:xfrm>
            <a:off x="14760" y="3187080"/>
            <a:ext cx="9138960" cy="2776320"/>
            <a:chOff x="14760" y="3187080"/>
            <a:chExt cx="9138960" cy="2776320"/>
          </a:xfrm>
        </p:grpSpPr>
        <p:pic>
          <p:nvPicPr>
            <p:cNvPr id="1203" name="Picture 23" descr=""/>
            <p:cNvPicPr/>
            <p:nvPr/>
          </p:nvPicPr>
          <p:blipFill>
            <a:blip r:embed="rId1"/>
            <a:stretch/>
          </p:blipFill>
          <p:spPr>
            <a:xfrm>
              <a:off x="14760" y="4322520"/>
              <a:ext cx="4109760" cy="1640880"/>
            </a:xfrm>
            <a:prstGeom prst="rect">
              <a:avLst/>
            </a:prstGeom>
            <a:ln>
              <a:noFill/>
            </a:ln>
          </p:spPr>
        </p:pic>
        <p:pic>
          <p:nvPicPr>
            <p:cNvPr id="1204" name="Picture 24" descr=""/>
            <p:cNvPicPr/>
            <p:nvPr/>
          </p:nvPicPr>
          <p:blipFill>
            <a:blip r:embed="rId2"/>
            <a:stretch/>
          </p:blipFill>
          <p:spPr>
            <a:xfrm>
              <a:off x="7482240" y="3187080"/>
              <a:ext cx="1671480" cy="2776320"/>
            </a:xfrm>
            <a:prstGeom prst="rect">
              <a:avLst/>
            </a:prstGeom>
            <a:ln>
              <a:noFill/>
            </a:ln>
          </p:spPr>
        </p:pic>
      </p:grpSp>
      <p:pic>
        <p:nvPicPr>
          <p:cNvPr id="1205" name="Picture 1204" descr=""/>
          <p:cNvPicPr/>
          <p:nvPr/>
        </p:nvPicPr>
        <p:blipFill>
          <a:blip r:embed="rId3"/>
          <a:stretch/>
        </p:blipFill>
        <p:spPr>
          <a:xfrm>
            <a:off x="288720" y="1371600"/>
            <a:ext cx="8759520" cy="40190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3. Remove Stop Words and Others</a:t>
            </a:r>
            <a:endParaRPr b="0" lang="en-US" sz="2600" spc="-1" strike="noStrike">
              <a:latin typeface="Arial"/>
            </a:endParaRPr>
          </a:p>
        </p:txBody>
      </p:sp>
      <p:sp>
        <p:nvSpPr>
          <p:cNvPr id="1207"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08" name="Group 3"/>
          <p:cNvGrpSpPr/>
          <p:nvPr/>
        </p:nvGrpSpPr>
        <p:grpSpPr>
          <a:xfrm>
            <a:off x="14760" y="3187080"/>
            <a:ext cx="9138960" cy="2776320"/>
            <a:chOff x="14760" y="3187080"/>
            <a:chExt cx="9138960" cy="2776320"/>
          </a:xfrm>
        </p:grpSpPr>
        <p:pic>
          <p:nvPicPr>
            <p:cNvPr id="1209" name="Picture 23" descr=""/>
            <p:cNvPicPr/>
            <p:nvPr/>
          </p:nvPicPr>
          <p:blipFill>
            <a:blip r:embed="rId1"/>
            <a:stretch/>
          </p:blipFill>
          <p:spPr>
            <a:xfrm>
              <a:off x="14760" y="4322520"/>
              <a:ext cx="4109760" cy="1640880"/>
            </a:xfrm>
            <a:prstGeom prst="rect">
              <a:avLst/>
            </a:prstGeom>
            <a:ln>
              <a:noFill/>
            </a:ln>
          </p:spPr>
        </p:pic>
        <p:pic>
          <p:nvPicPr>
            <p:cNvPr id="1210" name="Picture 24" descr=""/>
            <p:cNvPicPr/>
            <p:nvPr/>
          </p:nvPicPr>
          <p:blipFill>
            <a:blip r:embed="rId2"/>
            <a:stretch/>
          </p:blipFill>
          <p:spPr>
            <a:xfrm>
              <a:off x="7482240" y="3187080"/>
              <a:ext cx="1671480" cy="2776320"/>
            </a:xfrm>
            <a:prstGeom prst="rect">
              <a:avLst/>
            </a:prstGeom>
            <a:ln>
              <a:noFill/>
            </a:ln>
          </p:spPr>
        </p:pic>
      </p:grpSp>
      <p:pic>
        <p:nvPicPr>
          <p:cNvPr id="1211" name="Picture 1210" descr=""/>
          <p:cNvPicPr/>
          <p:nvPr/>
        </p:nvPicPr>
        <p:blipFill>
          <a:blip r:embed="rId3"/>
          <a:stretch/>
        </p:blipFill>
        <p:spPr>
          <a:xfrm>
            <a:off x="365760" y="1280160"/>
            <a:ext cx="8452440" cy="40190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CustomShape 1"/>
          <p:cNvSpPr/>
          <p:nvPr/>
        </p:nvSpPr>
        <p:spPr>
          <a:xfrm>
            <a:off x="990720" y="2666160"/>
            <a:ext cx="3486240" cy="2644920"/>
          </a:xfrm>
          <a:prstGeom prst="rect">
            <a:avLst/>
          </a:prstGeom>
          <a:noFill/>
          <a:ln>
            <a:noFill/>
          </a:ln>
        </p:spPr>
        <p:style>
          <a:lnRef idx="0"/>
          <a:fillRef idx="0"/>
          <a:effectRef idx="0"/>
          <a:fontRef idx="minor"/>
        </p:style>
        <p:txBody>
          <a:bodyPr lIns="90000" rIns="90000" tIns="45000" bIns="45000">
            <a:spAutoFit/>
          </a:bodyPr>
          <a:p>
            <a:pPr marL="171360" indent="-166320">
              <a:lnSpc>
                <a:spcPct val="200000"/>
              </a:lnSpc>
              <a:buClr>
                <a:srgbClr val="efb858"/>
              </a:buClr>
              <a:buFont typeface="Wingdings" charset="2"/>
              <a:buChar char=""/>
            </a:pPr>
            <a:r>
              <a:rPr b="0" lang="en-US" sz="1200" spc="-1" strike="noStrike">
                <a:solidFill>
                  <a:srgbClr val="262626"/>
                </a:solidFill>
                <a:latin typeface="Helvetica Neue"/>
                <a:ea typeface="Helvetica Neue"/>
              </a:rPr>
              <a:t>Intro. to NLP</a:t>
            </a:r>
            <a:endParaRPr b="0" lang="en-US" sz="1200" spc="-1" strike="noStrike">
              <a:latin typeface="Arial"/>
            </a:endParaRPr>
          </a:p>
          <a:p>
            <a:pPr marL="171360" indent="-166320">
              <a:lnSpc>
                <a:spcPct val="200000"/>
              </a:lnSpc>
              <a:buClr>
                <a:srgbClr val="efb858"/>
              </a:buClr>
              <a:buFont typeface="Wingdings" charset="2"/>
              <a:buChar char=""/>
            </a:pPr>
            <a:r>
              <a:rPr b="0" lang="en-US" sz="1200" spc="-1" strike="noStrike">
                <a:solidFill>
                  <a:srgbClr val="262626"/>
                </a:solidFill>
                <a:latin typeface="Helvetica Neue"/>
                <a:ea typeface="Helvetica Neue"/>
              </a:rPr>
              <a:t>Intro. to Textual Mining</a:t>
            </a:r>
            <a:endParaRPr b="0" lang="en-US" sz="1200" spc="-1" strike="noStrike">
              <a:latin typeface="Arial"/>
            </a:endParaRPr>
          </a:p>
          <a:p>
            <a:pPr marL="171360" indent="-166320">
              <a:lnSpc>
                <a:spcPct val="200000"/>
              </a:lnSpc>
              <a:buClr>
                <a:srgbClr val="efb858"/>
              </a:buClr>
              <a:buFont typeface="Wingdings" charset="2"/>
              <a:buChar char=""/>
            </a:pPr>
            <a:r>
              <a:rPr b="0" lang="en-US" sz="1200" spc="-1" strike="noStrike">
                <a:solidFill>
                  <a:srgbClr val="262626"/>
                </a:solidFill>
                <a:latin typeface="Helvetica Neue"/>
                <a:ea typeface="Helvetica Neue"/>
              </a:rPr>
              <a:t>Difference b/w NLP and Textual Mining</a:t>
            </a:r>
            <a:endParaRPr b="0" lang="en-US" sz="1200" spc="-1" strike="noStrike">
              <a:latin typeface="Arial"/>
            </a:endParaRPr>
          </a:p>
          <a:p>
            <a:pPr marL="171360" indent="-166320">
              <a:lnSpc>
                <a:spcPct val="200000"/>
              </a:lnSpc>
              <a:buClr>
                <a:srgbClr val="efb858"/>
              </a:buClr>
              <a:buFont typeface="Wingdings" charset="2"/>
              <a:buChar char=""/>
            </a:pPr>
            <a:r>
              <a:rPr b="0" lang="en-US" sz="1200" spc="-1" strike="noStrike">
                <a:solidFill>
                  <a:srgbClr val="262626"/>
                </a:solidFill>
                <a:latin typeface="Helvetica Neue"/>
                <a:ea typeface="Helvetica Neue"/>
              </a:rPr>
              <a:t>Common Tools and Techniques</a:t>
            </a:r>
            <a:endParaRPr b="0" lang="en-US" sz="1200" spc="-1" strike="noStrike">
              <a:latin typeface="Arial"/>
            </a:endParaRPr>
          </a:p>
          <a:p>
            <a:pPr marL="171360" indent="-166320">
              <a:lnSpc>
                <a:spcPct val="200000"/>
              </a:lnSpc>
              <a:buClr>
                <a:srgbClr val="efb858"/>
              </a:buClr>
              <a:buFont typeface="Wingdings" charset="2"/>
              <a:buChar char=""/>
            </a:pPr>
            <a:r>
              <a:rPr b="0" lang="en-US" sz="1200" spc="-1" strike="noStrike">
                <a:solidFill>
                  <a:srgbClr val="262626"/>
                </a:solidFill>
                <a:latin typeface="Helvetica Neue"/>
                <a:ea typeface="Helvetica Neue"/>
              </a:rPr>
              <a:t>Call Transcripts Analytics</a:t>
            </a:r>
            <a:endParaRPr b="0" lang="en-US" sz="1200" spc="-1" strike="noStrike">
              <a:latin typeface="Arial"/>
            </a:endParaRPr>
          </a:p>
          <a:p>
            <a:pPr marL="171360" indent="-166320">
              <a:lnSpc>
                <a:spcPct val="200000"/>
              </a:lnSpc>
              <a:buClr>
                <a:srgbClr val="efb858"/>
              </a:buClr>
              <a:buFont typeface="Wingdings" charset="2"/>
              <a:buChar char=""/>
            </a:pPr>
            <a:r>
              <a:rPr b="0" lang="en-US" sz="1200" spc="-1" strike="noStrike">
                <a:solidFill>
                  <a:srgbClr val="262626"/>
                </a:solidFill>
                <a:latin typeface="Helvetica Neue"/>
                <a:ea typeface="Helvetica Neue"/>
              </a:rPr>
              <a:t>Key Performance Indicators</a:t>
            </a:r>
            <a:endParaRPr b="0" lang="en-US" sz="1200" spc="-1" strike="noStrike">
              <a:latin typeface="Arial"/>
            </a:endParaRPr>
          </a:p>
          <a:p>
            <a:pPr marL="171360" indent="-166320">
              <a:lnSpc>
                <a:spcPct val="200000"/>
              </a:lnSpc>
              <a:buClr>
                <a:srgbClr val="efb858"/>
              </a:buClr>
              <a:buFont typeface="Wingdings" charset="2"/>
              <a:buChar char=""/>
            </a:pPr>
            <a:r>
              <a:rPr b="0" lang="en-US" sz="1200" spc="-1" strike="noStrike">
                <a:solidFill>
                  <a:srgbClr val="262626"/>
                </a:solidFill>
                <a:latin typeface="Helvetica Neue"/>
                <a:ea typeface="Helvetica Neue"/>
              </a:rPr>
              <a:t>Conclusion</a:t>
            </a:r>
            <a:endParaRPr b="0" lang="en-US" sz="1200" spc="-1" strike="noStrike">
              <a:latin typeface="Arial"/>
            </a:endParaRPr>
          </a:p>
        </p:txBody>
      </p:sp>
      <p:sp>
        <p:nvSpPr>
          <p:cNvPr id="1121" name="CustomShape 2"/>
          <p:cNvSpPr/>
          <p:nvPr/>
        </p:nvSpPr>
        <p:spPr>
          <a:xfrm>
            <a:off x="971640" y="1828800"/>
            <a:ext cx="1995120" cy="72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100" spc="-1" strike="noStrike" cap="all">
                <a:solidFill>
                  <a:srgbClr val="262626"/>
                </a:solidFill>
                <a:latin typeface="Helvetica Neue"/>
                <a:ea typeface="Helvetica Neue"/>
              </a:rPr>
              <a:t>Table of </a:t>
            </a:r>
            <a:endParaRPr b="0" lang="en-US" sz="2100" spc="-1" strike="noStrike">
              <a:latin typeface="Arial"/>
            </a:endParaRPr>
          </a:p>
          <a:p>
            <a:pPr>
              <a:lnSpc>
                <a:spcPct val="100000"/>
              </a:lnSpc>
            </a:pPr>
            <a:r>
              <a:rPr b="1" lang="en-US" sz="2100" spc="-1" strike="noStrike" cap="all">
                <a:solidFill>
                  <a:srgbClr val="262626"/>
                </a:solidFill>
                <a:latin typeface="Helvetica Neue"/>
                <a:ea typeface="Helvetica Neue"/>
              </a:rPr>
              <a:t>Contents</a:t>
            </a:r>
            <a:endParaRPr b="0" lang="en-US" sz="2100" spc="-1" strike="noStrike">
              <a:latin typeface="Arial"/>
            </a:endParaRPr>
          </a:p>
        </p:txBody>
      </p:sp>
      <p:sp>
        <p:nvSpPr>
          <p:cNvPr id="1122" name="Line 3"/>
          <p:cNvSpPr/>
          <p:nvPr/>
        </p:nvSpPr>
        <p:spPr>
          <a:xfrm>
            <a:off x="867600" y="1683720"/>
            <a:ext cx="0" cy="3619800"/>
          </a:xfrm>
          <a:prstGeom prst="line">
            <a:avLst/>
          </a:prstGeom>
          <a:ln w="28440">
            <a:solidFill>
              <a:srgbClr val="f3b938"/>
            </a:solidFill>
            <a:round/>
          </a:ln>
        </p:spPr>
        <p:style>
          <a:lnRef idx="0"/>
          <a:fillRef idx="0"/>
          <a:effectRef idx="0"/>
          <a:fontRef idx="minor"/>
        </p:style>
      </p:sp>
      <p:pic>
        <p:nvPicPr>
          <p:cNvPr id="1123" name="Picture 1122" descr=""/>
          <p:cNvPicPr/>
          <p:nvPr/>
        </p:nvPicPr>
        <p:blipFill>
          <a:blip r:embed="rId1"/>
          <a:stretch/>
        </p:blipFill>
        <p:spPr>
          <a:xfrm>
            <a:off x="4023360" y="731520"/>
            <a:ext cx="5115600" cy="511560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4. Stemming Data</a:t>
            </a:r>
            <a:endParaRPr b="0" lang="en-US" sz="2600" spc="-1" strike="noStrike">
              <a:latin typeface="Arial"/>
            </a:endParaRPr>
          </a:p>
        </p:txBody>
      </p:sp>
      <p:sp>
        <p:nvSpPr>
          <p:cNvPr id="1213"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14" name="Group 3"/>
          <p:cNvGrpSpPr/>
          <p:nvPr/>
        </p:nvGrpSpPr>
        <p:grpSpPr>
          <a:xfrm>
            <a:off x="14760" y="3187080"/>
            <a:ext cx="9138960" cy="2776320"/>
            <a:chOff x="14760" y="3187080"/>
            <a:chExt cx="9138960" cy="2776320"/>
          </a:xfrm>
        </p:grpSpPr>
        <p:pic>
          <p:nvPicPr>
            <p:cNvPr id="1215" name="Picture 23" descr=""/>
            <p:cNvPicPr/>
            <p:nvPr/>
          </p:nvPicPr>
          <p:blipFill>
            <a:blip r:embed="rId1"/>
            <a:stretch/>
          </p:blipFill>
          <p:spPr>
            <a:xfrm>
              <a:off x="14760" y="4322520"/>
              <a:ext cx="4109760" cy="1640880"/>
            </a:xfrm>
            <a:prstGeom prst="rect">
              <a:avLst/>
            </a:prstGeom>
            <a:ln>
              <a:noFill/>
            </a:ln>
          </p:spPr>
        </p:pic>
        <p:pic>
          <p:nvPicPr>
            <p:cNvPr id="1216" name="Picture 24" descr=""/>
            <p:cNvPicPr/>
            <p:nvPr/>
          </p:nvPicPr>
          <p:blipFill>
            <a:blip r:embed="rId2"/>
            <a:stretch/>
          </p:blipFill>
          <p:spPr>
            <a:xfrm>
              <a:off x="7482240" y="3187080"/>
              <a:ext cx="1671480" cy="2776320"/>
            </a:xfrm>
            <a:prstGeom prst="rect">
              <a:avLst/>
            </a:prstGeom>
            <a:ln>
              <a:noFill/>
            </a:ln>
          </p:spPr>
        </p:pic>
      </p:grpSp>
      <p:pic>
        <p:nvPicPr>
          <p:cNvPr id="1217" name="Picture 1216" descr=""/>
          <p:cNvPicPr/>
          <p:nvPr/>
        </p:nvPicPr>
        <p:blipFill>
          <a:blip r:embed="rId3"/>
          <a:stretch/>
        </p:blipFill>
        <p:spPr>
          <a:xfrm>
            <a:off x="177120" y="1554480"/>
            <a:ext cx="8962560" cy="32835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5. Lemmatizing Data</a:t>
            </a:r>
            <a:endParaRPr b="0" lang="en-US" sz="2600" spc="-1" strike="noStrike">
              <a:latin typeface="Arial"/>
            </a:endParaRPr>
          </a:p>
        </p:txBody>
      </p:sp>
      <p:sp>
        <p:nvSpPr>
          <p:cNvPr id="1219"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20" name="Group 3"/>
          <p:cNvGrpSpPr/>
          <p:nvPr/>
        </p:nvGrpSpPr>
        <p:grpSpPr>
          <a:xfrm>
            <a:off x="14760" y="3187080"/>
            <a:ext cx="9138960" cy="2776320"/>
            <a:chOff x="14760" y="3187080"/>
            <a:chExt cx="9138960" cy="2776320"/>
          </a:xfrm>
        </p:grpSpPr>
        <p:pic>
          <p:nvPicPr>
            <p:cNvPr id="1221" name="Picture 23" descr=""/>
            <p:cNvPicPr/>
            <p:nvPr/>
          </p:nvPicPr>
          <p:blipFill>
            <a:blip r:embed="rId1"/>
            <a:stretch/>
          </p:blipFill>
          <p:spPr>
            <a:xfrm>
              <a:off x="14760" y="4322520"/>
              <a:ext cx="4109760" cy="1640880"/>
            </a:xfrm>
            <a:prstGeom prst="rect">
              <a:avLst/>
            </a:prstGeom>
            <a:ln>
              <a:noFill/>
            </a:ln>
          </p:spPr>
        </p:pic>
        <p:pic>
          <p:nvPicPr>
            <p:cNvPr id="1222" name="Picture 24" descr=""/>
            <p:cNvPicPr/>
            <p:nvPr/>
          </p:nvPicPr>
          <p:blipFill>
            <a:blip r:embed="rId2"/>
            <a:stretch/>
          </p:blipFill>
          <p:spPr>
            <a:xfrm>
              <a:off x="7482240" y="3187080"/>
              <a:ext cx="1671480" cy="2776320"/>
            </a:xfrm>
            <a:prstGeom prst="rect">
              <a:avLst/>
            </a:prstGeom>
            <a:ln>
              <a:noFill/>
            </a:ln>
          </p:spPr>
        </p:pic>
      </p:grpSp>
      <p:pic>
        <p:nvPicPr>
          <p:cNvPr id="1223" name="Picture 1222" descr=""/>
          <p:cNvPicPr/>
          <p:nvPr/>
        </p:nvPicPr>
        <p:blipFill>
          <a:blip r:embed="rId3"/>
          <a:stretch/>
        </p:blipFill>
        <p:spPr>
          <a:xfrm>
            <a:off x="822960" y="1280160"/>
            <a:ext cx="7310880" cy="39772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7. Feature Engineering</a:t>
            </a:r>
            <a:endParaRPr b="0" lang="en-US" sz="2600" spc="-1" strike="noStrike">
              <a:latin typeface="Arial"/>
            </a:endParaRPr>
          </a:p>
        </p:txBody>
      </p:sp>
      <p:sp>
        <p:nvSpPr>
          <p:cNvPr id="1225"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26" name="Group 3"/>
          <p:cNvGrpSpPr/>
          <p:nvPr/>
        </p:nvGrpSpPr>
        <p:grpSpPr>
          <a:xfrm>
            <a:off x="14760" y="3187080"/>
            <a:ext cx="9138960" cy="2776320"/>
            <a:chOff x="14760" y="3187080"/>
            <a:chExt cx="9138960" cy="2776320"/>
          </a:xfrm>
        </p:grpSpPr>
        <p:pic>
          <p:nvPicPr>
            <p:cNvPr id="1227" name="Picture 23" descr=""/>
            <p:cNvPicPr/>
            <p:nvPr/>
          </p:nvPicPr>
          <p:blipFill>
            <a:blip r:embed="rId1"/>
            <a:stretch/>
          </p:blipFill>
          <p:spPr>
            <a:xfrm>
              <a:off x="14760" y="4322520"/>
              <a:ext cx="4109760" cy="1640880"/>
            </a:xfrm>
            <a:prstGeom prst="rect">
              <a:avLst/>
            </a:prstGeom>
            <a:ln>
              <a:noFill/>
            </a:ln>
          </p:spPr>
        </p:pic>
        <p:pic>
          <p:nvPicPr>
            <p:cNvPr id="1228" name="Picture 24" descr=""/>
            <p:cNvPicPr/>
            <p:nvPr/>
          </p:nvPicPr>
          <p:blipFill>
            <a:blip r:embed="rId2"/>
            <a:stretch/>
          </p:blipFill>
          <p:spPr>
            <a:xfrm>
              <a:off x="7482240" y="3187080"/>
              <a:ext cx="1671480" cy="2776320"/>
            </a:xfrm>
            <a:prstGeom prst="rect">
              <a:avLst/>
            </a:prstGeom>
            <a:ln>
              <a:noFill/>
            </a:ln>
          </p:spPr>
        </p:pic>
      </p:grpSp>
      <p:pic>
        <p:nvPicPr>
          <p:cNvPr id="1229" name="Picture 1228" descr=""/>
          <p:cNvPicPr/>
          <p:nvPr/>
        </p:nvPicPr>
        <p:blipFill>
          <a:blip r:embed="rId3"/>
          <a:stretch/>
        </p:blipFill>
        <p:spPr>
          <a:xfrm>
            <a:off x="1188720" y="1145520"/>
            <a:ext cx="6513480" cy="47937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gn="ctr">
              <a:lnSpc>
                <a:spcPts val="2551"/>
              </a:lnSpc>
              <a:spcBef>
                <a:spcPts val="1001"/>
              </a:spcBef>
            </a:pPr>
            <a:r>
              <a:rPr b="1" lang="en-US" sz="2600" spc="-1" strike="noStrike">
                <a:solidFill>
                  <a:srgbClr val="000000"/>
                </a:solidFill>
                <a:latin typeface="Helvetica Neue"/>
                <a:ea typeface="Helvetica Neue"/>
              </a:rPr>
              <a:t>* Visualizations and Adjustments </a:t>
            </a:r>
            <a:br/>
            <a:r>
              <a:rPr b="1" lang="en-US" sz="2000" spc="-1" strike="noStrike">
                <a:solidFill>
                  <a:srgbClr val="000000"/>
                </a:solidFill>
                <a:latin typeface="Helvetica Neue"/>
                <a:ea typeface="Helvetica Neue"/>
              </a:rPr>
              <a:t>1. Feature Transforms</a:t>
            </a:r>
            <a:endParaRPr b="0" lang="en-US" sz="2000" spc="-1" strike="noStrike">
              <a:latin typeface="Arial"/>
            </a:endParaRPr>
          </a:p>
        </p:txBody>
      </p:sp>
      <p:sp>
        <p:nvSpPr>
          <p:cNvPr id="1231"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32" name="Group 3"/>
          <p:cNvGrpSpPr/>
          <p:nvPr/>
        </p:nvGrpSpPr>
        <p:grpSpPr>
          <a:xfrm>
            <a:off x="14760" y="3187080"/>
            <a:ext cx="9138960" cy="2776320"/>
            <a:chOff x="14760" y="3187080"/>
            <a:chExt cx="9138960" cy="2776320"/>
          </a:xfrm>
        </p:grpSpPr>
        <p:pic>
          <p:nvPicPr>
            <p:cNvPr id="1233" name="Picture 23" descr=""/>
            <p:cNvPicPr/>
            <p:nvPr/>
          </p:nvPicPr>
          <p:blipFill>
            <a:blip r:embed="rId1"/>
            <a:stretch/>
          </p:blipFill>
          <p:spPr>
            <a:xfrm>
              <a:off x="14760" y="4322520"/>
              <a:ext cx="4109760" cy="1640880"/>
            </a:xfrm>
            <a:prstGeom prst="rect">
              <a:avLst/>
            </a:prstGeom>
            <a:ln>
              <a:noFill/>
            </a:ln>
          </p:spPr>
        </p:pic>
        <p:pic>
          <p:nvPicPr>
            <p:cNvPr id="1234" name="Picture 24" descr=""/>
            <p:cNvPicPr/>
            <p:nvPr/>
          </p:nvPicPr>
          <p:blipFill>
            <a:blip r:embed="rId2"/>
            <a:stretch/>
          </p:blipFill>
          <p:spPr>
            <a:xfrm>
              <a:off x="7482240" y="3187080"/>
              <a:ext cx="1671480" cy="2776320"/>
            </a:xfrm>
            <a:prstGeom prst="rect">
              <a:avLst/>
            </a:prstGeom>
            <a:ln>
              <a:noFill/>
            </a:ln>
          </p:spPr>
        </p:pic>
      </p:grpSp>
      <p:pic>
        <p:nvPicPr>
          <p:cNvPr id="1235" name="Picture 1234" descr=""/>
          <p:cNvPicPr/>
          <p:nvPr/>
        </p:nvPicPr>
        <p:blipFill>
          <a:blip r:embed="rId3"/>
          <a:stretch/>
        </p:blipFill>
        <p:spPr>
          <a:xfrm>
            <a:off x="2926080" y="1371600"/>
            <a:ext cx="3378960" cy="46623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237" name="Picture 1236" descr=""/>
          <p:cNvPicPr/>
          <p:nvPr/>
        </p:nvPicPr>
        <p:blipFill>
          <a:blip r:embed="rId1"/>
          <a:stretch/>
        </p:blipFill>
        <p:spPr>
          <a:xfrm>
            <a:off x="1013760" y="1371600"/>
            <a:ext cx="7485840" cy="4358520"/>
          </a:xfrm>
          <a:prstGeom prst="rect">
            <a:avLst/>
          </a:prstGeom>
          <a:ln>
            <a:noFill/>
          </a:ln>
        </p:spPr>
      </p:pic>
      <p:sp>
        <p:nvSpPr>
          <p:cNvPr id="1238" name="CustomShape 2"/>
          <p:cNvSpPr/>
          <p:nvPr/>
        </p:nvSpPr>
        <p:spPr>
          <a:xfrm>
            <a:off x="1878840" y="2103120"/>
            <a:ext cx="677160" cy="327600"/>
          </a:xfrm>
          <a:prstGeom prst="rect">
            <a:avLst/>
          </a:prstGeom>
          <a:solidFill>
            <a:srgbClr val="ffffff"/>
          </a:solidFill>
          <a:ln>
            <a:solidFill>
              <a:srgbClr val="ffffff"/>
            </a:solidFill>
          </a:ln>
        </p:spPr>
        <p:style>
          <a:lnRef idx="0"/>
          <a:fillRef idx="0"/>
          <a:effectRef idx="0"/>
          <a:fontRef idx="minor"/>
        </p:style>
      </p:sp>
      <p:sp>
        <p:nvSpPr>
          <p:cNvPr id="1239" name="CustomShape 3"/>
          <p:cNvSpPr/>
          <p:nvPr/>
        </p:nvSpPr>
        <p:spPr>
          <a:xfrm>
            <a:off x="1826640" y="2134080"/>
            <a:ext cx="81288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240" name="CustomShape 4"/>
          <p:cNvSpPr/>
          <p:nvPr/>
        </p:nvSpPr>
        <p:spPr>
          <a:xfrm>
            <a:off x="7498080" y="1280160"/>
            <a:ext cx="636120" cy="63612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41" name="Table 1"/>
          <p:cNvGraphicFramePr/>
          <p:nvPr/>
        </p:nvGraphicFramePr>
        <p:xfrm>
          <a:off x="1066680" y="1447920"/>
          <a:ext cx="7072200" cy="4116960"/>
        </p:xfrm>
        <a:graphic>
          <a:graphicData uri="http://schemas.openxmlformats.org/drawingml/2006/table">
            <a:tbl>
              <a:tblPr/>
              <a:tblGrid>
                <a:gridCol w="2635200"/>
                <a:gridCol w="4437360"/>
              </a:tblGrid>
              <a:tr h="270360">
                <a:tc>
                  <a:txBody>
                    <a:bodyPr>
                      <a:noAutofit/>
                    </a:bodyPr>
                    <a:p>
                      <a:pPr algn="just">
                        <a:lnSpc>
                          <a:spcPct val="100000"/>
                        </a:lnSpc>
                      </a:pPr>
                      <a:r>
                        <a:rPr b="0" lang="en-US" sz="1200" spc="-1" strike="noStrike">
                          <a:solidFill>
                            <a:srgbClr val="000000"/>
                          </a:solidFill>
                          <a:latin typeface="Helvetica Neue"/>
                          <a:ea typeface="Helvetica Neue"/>
                        </a:rPr>
                        <a:t>Representation</a:t>
                      </a:r>
                      <a:endParaRPr b="0" lang="en-US" sz="1200" spc="-1" strike="noStrike">
                        <a:latin typeface="Arial"/>
                      </a:endParaRPr>
                    </a:p>
                  </a:txBody>
                  <a:tcPr marL="91440" marR="91440">
                    <a:lnR w="12240">
                      <a:solidFill>
                        <a:srgbClr val="000000"/>
                      </a:solidFill>
                    </a:lnR>
                    <a:lnB w="12240">
                      <a:solidFill>
                        <a:srgbClr val="000000"/>
                      </a:solidFill>
                    </a:lnB>
                    <a:solidFill>
                      <a:srgbClr val="f3b938"/>
                    </a:solidFill>
                  </a:tcPr>
                </a:tc>
                <a:tc>
                  <a:txBody>
                    <a:bodyPr>
                      <a:noAutofit/>
                    </a:bodyPr>
                    <a:p>
                      <a:pPr algn="just">
                        <a:lnSpc>
                          <a:spcPct val="100000"/>
                        </a:lnSpc>
                      </a:pPr>
                      <a:r>
                        <a:rPr b="0" lang="en-US" sz="1200" spc="-1" strike="noStrike">
                          <a:solidFill>
                            <a:srgbClr val="000000"/>
                          </a:solidFill>
                          <a:latin typeface="Helvetica Neue"/>
                          <a:ea typeface="Helvetica Neue"/>
                        </a:rPr>
                        <a:t>Description</a:t>
                      </a:r>
                      <a:endParaRPr b="0" lang="en-US" sz="1200" spc="-1" strike="noStrike">
                        <a:latin typeface="Arial"/>
                      </a:endParaRPr>
                    </a:p>
                  </a:txBody>
                  <a:tcPr marL="91440" marR="91440">
                    <a:lnL w="12240">
                      <a:solidFill>
                        <a:srgbClr val="000000"/>
                      </a:solidFill>
                    </a:lnL>
                    <a:lnB w="12240">
                      <a:solidFill>
                        <a:srgbClr val="000000"/>
                      </a:solidFill>
                    </a:lnB>
                    <a:solidFill>
                      <a:srgbClr val="f3b938"/>
                    </a:solidFill>
                  </a:tcPr>
                </a:tc>
              </a:tr>
              <a:tr h="768600">
                <a:tc>
                  <a:txBody>
                    <a:bodyPr>
                      <a:noAutofit/>
                    </a:bodyPr>
                    <a:p>
                      <a:pPr>
                        <a:lnSpc>
                          <a:spcPct val="100000"/>
                        </a:lnSpc>
                      </a:pPr>
                      <a:r>
                        <a:rPr b="1" lang="en-US" sz="1800" spc="-1" strike="noStrike">
                          <a:solidFill>
                            <a:srgbClr val="000000"/>
                          </a:solidFill>
                          <a:latin typeface="Helvetica Neue"/>
                          <a:ea typeface="DejaVu Sans"/>
                        </a:rPr>
                        <a:t>Dictionary Lookup</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Hashing (After Tokenization of Words, they are mapped to </a:t>
                      </a:r>
                      <a:br/>
                      <a:r>
                        <a:rPr b="0" lang="en-US" sz="1200" spc="-1" strike="noStrike">
                          <a:solidFill>
                            <a:srgbClr val="000000"/>
                          </a:solidFill>
                          <a:latin typeface="Times New Roman"/>
                          <a:ea typeface="DejaVu Sans"/>
                        </a:rPr>
                        <a:t>Unique IDs inside a Dictionary) </a:t>
                      </a:r>
                      <a:br/>
                      <a:r>
                        <a:rPr b="0" lang="en-US" sz="1200" spc="-1" strike="noStrike">
                          <a:solidFill>
                            <a:srgbClr val="000000"/>
                          </a:solidFill>
                          <a:latin typeface="Times New Roman"/>
                          <a:ea typeface="DejaVu Sans"/>
                        </a:rPr>
                        <a:t>Problem: Limited Words and Difficult to Map Words with </a:t>
                      </a:r>
                      <a:br/>
                      <a:r>
                        <a:rPr b="0" lang="en-US" sz="1200" spc="-1" strike="noStrike">
                          <a:solidFill>
                            <a:srgbClr val="000000"/>
                          </a:solidFill>
                          <a:latin typeface="Times New Roman"/>
                          <a:ea typeface="DejaVu Sans"/>
                        </a:rPr>
                        <a:t>Similar Meanings</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599400">
                <a:tc>
                  <a:txBody>
                    <a:bodyPr>
                      <a:noAutofit/>
                    </a:bodyPr>
                    <a:p>
                      <a:pPr algn="just">
                        <a:lnSpc>
                          <a:spcPct val="100000"/>
                        </a:lnSpc>
                      </a:pPr>
                      <a:r>
                        <a:rPr b="1" lang="en-US" sz="1800" spc="-1" strike="noStrike">
                          <a:solidFill>
                            <a:srgbClr val="000000"/>
                          </a:solidFill>
                          <a:latin typeface="Helvetica Neue"/>
                          <a:ea typeface="Helvetica Neue"/>
                        </a:rPr>
                        <a:t>One-Hot Encoding</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Every phrase/word is represented as a Vector with a 1 for </a:t>
                      </a:r>
                      <a:br/>
                      <a:r>
                        <a:rPr b="0" lang="en-US" sz="1200" spc="-1" strike="noStrike">
                          <a:solidFill>
                            <a:srgbClr val="000000"/>
                          </a:solidFill>
                          <a:latin typeface="Times New Roman"/>
                          <a:ea typeface="DejaVu Sans"/>
                        </a:rPr>
                        <a:t>Present and 0 for Not Present – Helps extend vocabulary Infinitely </a:t>
                      </a:r>
                      <a:br/>
                      <a:r>
                        <a:rPr b="0" lang="en-US" sz="1200" spc="-1" strike="noStrike">
                          <a:solidFill>
                            <a:srgbClr val="000000"/>
                          </a:solidFill>
                          <a:latin typeface="Times New Roman"/>
                          <a:ea typeface="DejaVu Sans"/>
                        </a:rPr>
                        <a:t>Problem: Difficult to Map Words with Similar Meanings</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1107000">
                <a:tc>
                  <a:txBody>
                    <a:bodyPr>
                      <a:noAutofit/>
                    </a:bodyPr>
                    <a:p>
                      <a:pPr algn="just">
                        <a:lnSpc>
                          <a:spcPct val="100000"/>
                        </a:lnSpc>
                      </a:pPr>
                      <a:r>
                        <a:rPr b="1" lang="en-US" sz="1800" spc="-1" strike="noStrike">
                          <a:solidFill>
                            <a:srgbClr val="000000"/>
                          </a:solidFill>
                          <a:latin typeface="Helvetica Neue"/>
                          <a:ea typeface="Helvetica Neue"/>
                        </a:rPr>
                        <a:t>TFIDF</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Term Frequency Inverse Document Frequency – A count of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the number of times that term ‘t’ occurs in document ‘d’: helps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correlate the documents with similar word frequencies </a:t>
                      </a:r>
                      <a:br/>
                      <a:r>
                        <a:rPr b="0" lang="en-US" sz="1200" spc="-1" strike="noStrike">
                          <a:solidFill>
                            <a:srgbClr val="000000"/>
                          </a:solidFill>
                          <a:latin typeface="Times New Roman"/>
                          <a:ea typeface="DejaVu Sans"/>
                        </a:rPr>
                        <a:t>(quite effective) </a:t>
                      </a:r>
                      <a:br/>
                      <a:r>
                        <a:rPr b="0" lang="en-US" sz="1200" spc="-1" strike="noStrike">
                          <a:solidFill>
                            <a:srgbClr val="000000"/>
                          </a:solidFill>
                          <a:latin typeface="Times New Roman"/>
                          <a:ea typeface="DejaVu Sans"/>
                        </a:rPr>
                        <a:t>Problem: Different words with similar meanings not traceable </a:t>
                      </a:r>
                      <a:br/>
                      <a:r>
                        <a:rPr b="0" lang="en-US" sz="1200" spc="-1" strike="noStrike">
                          <a:solidFill>
                            <a:srgbClr val="000000"/>
                          </a:solidFill>
                          <a:latin typeface="Times New Roman"/>
                          <a:ea typeface="DejaVu Sans"/>
                        </a:rPr>
                        <a:t>(room for improvement)</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1023840">
                <a:tc>
                  <a:txBody>
                    <a:bodyPr>
                      <a:noAutofit/>
                    </a:bodyPr>
                    <a:p>
                      <a:pPr algn="just">
                        <a:lnSpc>
                          <a:spcPct val="100000"/>
                        </a:lnSpc>
                      </a:pPr>
                      <a:r>
                        <a:rPr b="1" lang="en-US" sz="1800" spc="-1" strike="noStrike">
                          <a:solidFill>
                            <a:srgbClr val="000000"/>
                          </a:solidFill>
                          <a:latin typeface="Helvetica Neue"/>
                          <a:ea typeface="Helvetica Neue"/>
                        </a:rPr>
                        <a:t>Word Embedding</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Words represented as Matrices / Vectors in Infinite Dimensions – where each dimension represents a Word’s Meaning in a unique way: </a:t>
                      </a:r>
                      <a:br/>
                      <a:r>
                        <a:rPr b="0" lang="en-US" sz="1200" spc="-1" strike="noStrike">
                          <a:solidFill>
                            <a:srgbClr val="000000"/>
                          </a:solidFill>
                          <a:latin typeface="Times New Roman"/>
                          <a:ea typeface="DejaVu Sans"/>
                        </a:rPr>
                        <a:t>More Space Efficient than One-Hot Vectors as well. </a:t>
                      </a:r>
                      <a:br/>
                      <a:r>
                        <a:rPr b="0" lang="en-US" sz="1200" spc="-1" strike="noStrike">
                          <a:solidFill>
                            <a:srgbClr val="000000"/>
                          </a:solidFill>
                          <a:latin typeface="Times New Roman"/>
                          <a:ea typeface="DejaVu Sans"/>
                        </a:rPr>
                        <a:t>Problem: Hard to visualize in 2D Space </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347760">
                <a:tc>
                  <a:tcPr marL="91440" marR="91440">
                    <a:lnR w="12240">
                      <a:solidFill>
                        <a:srgbClr val="000000"/>
                      </a:solidFill>
                    </a:lnR>
                    <a:lnT w="12240">
                      <a:solidFill>
                        <a:srgbClr val="000000"/>
                      </a:solidFill>
                    </a:lnT>
                    <a:noFill/>
                  </a:tcPr>
                </a:tc>
                <a:tc>
                  <a:tcPr marL="91440" marR="91440">
                    <a:lnL w="12240">
                      <a:solidFill>
                        <a:srgbClr val="000000"/>
                      </a:solidFill>
                    </a:lnL>
                    <a:lnT w="12240">
                      <a:solidFill>
                        <a:srgbClr val="000000"/>
                      </a:solidFill>
                    </a:lnT>
                    <a:noFill/>
                  </a:tcPr>
                </a:tc>
              </a:tr>
            </a:tbl>
          </a:graphicData>
        </a:graphic>
      </p:graphicFrame>
      <p:sp>
        <p:nvSpPr>
          <p:cNvPr id="1242" name="CustomShape 2"/>
          <p:cNvSpPr/>
          <p:nvPr/>
        </p:nvSpPr>
        <p:spPr>
          <a:xfrm>
            <a:off x="960840" y="474480"/>
            <a:ext cx="7174080" cy="381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NLP Word Representations</a:t>
            </a:r>
            <a:endParaRPr b="0" lang="en-US" sz="2100" spc="-1" strike="noStrike">
              <a:latin typeface="Arial"/>
            </a:endParaRPr>
          </a:p>
        </p:txBody>
      </p:sp>
      <p:sp>
        <p:nvSpPr>
          <p:cNvPr id="1243" name="Line 3"/>
          <p:cNvSpPr/>
          <p:nvPr/>
        </p:nvSpPr>
        <p:spPr>
          <a:xfrm>
            <a:off x="838080" y="544680"/>
            <a:ext cx="0" cy="3164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Dictionary Lookup</a:t>
            </a:r>
            <a:endParaRPr b="0" lang="en-US" sz="2200" spc="-1" strike="noStrike">
              <a:latin typeface="Arial"/>
            </a:endParaRPr>
          </a:p>
        </p:txBody>
      </p:sp>
      <p:pic>
        <p:nvPicPr>
          <p:cNvPr id="1245" name="Picture 1244" descr=""/>
          <p:cNvPicPr/>
          <p:nvPr/>
        </p:nvPicPr>
        <p:blipFill>
          <a:blip r:embed="rId1"/>
          <a:stretch/>
        </p:blipFill>
        <p:spPr>
          <a:xfrm>
            <a:off x="1280160" y="1088280"/>
            <a:ext cx="6701760" cy="1377000"/>
          </a:xfrm>
          <a:prstGeom prst="rect">
            <a:avLst/>
          </a:prstGeom>
          <a:ln>
            <a:noFill/>
          </a:ln>
        </p:spPr>
      </p:pic>
      <p:sp>
        <p:nvSpPr>
          <p:cNvPr id="1246" name="CustomShape 2"/>
          <p:cNvSpPr/>
          <p:nvPr/>
        </p:nvSpPr>
        <p:spPr>
          <a:xfrm>
            <a:off x="641160" y="27432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One-Hot Vector Encoding</a:t>
            </a:r>
            <a:endParaRPr b="0" lang="en-US" sz="2200" spc="-1" strike="noStrike">
              <a:latin typeface="Arial"/>
            </a:endParaRPr>
          </a:p>
        </p:txBody>
      </p:sp>
      <p:pic>
        <p:nvPicPr>
          <p:cNvPr id="1247" name="Picture 1246" descr=""/>
          <p:cNvPicPr/>
          <p:nvPr/>
        </p:nvPicPr>
        <p:blipFill>
          <a:blip r:embed="rId2"/>
          <a:stretch/>
        </p:blipFill>
        <p:spPr>
          <a:xfrm>
            <a:off x="2194560" y="3262320"/>
            <a:ext cx="5117040" cy="28605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TFIDF</a:t>
            </a:r>
            <a:endParaRPr b="0" lang="en-US" sz="2200" spc="-1" strike="noStrike">
              <a:latin typeface="Arial"/>
            </a:endParaRPr>
          </a:p>
        </p:txBody>
      </p:sp>
      <p:pic>
        <p:nvPicPr>
          <p:cNvPr id="1249" name="Picture 1248" descr=""/>
          <p:cNvPicPr/>
          <p:nvPr/>
        </p:nvPicPr>
        <p:blipFill>
          <a:blip r:embed="rId1"/>
          <a:stretch/>
        </p:blipFill>
        <p:spPr>
          <a:xfrm>
            <a:off x="3291840" y="1005840"/>
            <a:ext cx="2682000" cy="1679760"/>
          </a:xfrm>
          <a:prstGeom prst="rect">
            <a:avLst/>
          </a:prstGeom>
          <a:ln>
            <a:noFill/>
          </a:ln>
        </p:spPr>
      </p:pic>
      <p:pic>
        <p:nvPicPr>
          <p:cNvPr id="1250" name="Picture 1249" descr=""/>
          <p:cNvPicPr/>
          <p:nvPr/>
        </p:nvPicPr>
        <p:blipFill>
          <a:blip r:embed="rId2"/>
          <a:stretch/>
        </p:blipFill>
        <p:spPr>
          <a:xfrm>
            <a:off x="1764360" y="3017520"/>
            <a:ext cx="5730120" cy="24152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Word Embeddings</a:t>
            </a:r>
            <a:endParaRPr b="0" lang="en-US" sz="2200" spc="-1" strike="noStrike">
              <a:latin typeface="Arial"/>
            </a:endParaRPr>
          </a:p>
        </p:txBody>
      </p:sp>
      <p:pic>
        <p:nvPicPr>
          <p:cNvPr id="1252" name="Picture 1251" descr=""/>
          <p:cNvPicPr/>
          <p:nvPr/>
        </p:nvPicPr>
        <p:blipFill>
          <a:blip r:embed="rId1"/>
          <a:stretch/>
        </p:blipFill>
        <p:spPr>
          <a:xfrm>
            <a:off x="2194560" y="1097280"/>
            <a:ext cx="5381280" cy="2419920"/>
          </a:xfrm>
          <a:prstGeom prst="rect">
            <a:avLst/>
          </a:prstGeom>
          <a:ln>
            <a:noFill/>
          </a:ln>
        </p:spPr>
      </p:pic>
      <p:pic>
        <p:nvPicPr>
          <p:cNvPr id="1253" name="Picture 1252" descr=""/>
          <p:cNvPicPr/>
          <p:nvPr/>
        </p:nvPicPr>
        <p:blipFill>
          <a:blip r:embed="rId2"/>
          <a:stretch/>
        </p:blipFill>
        <p:spPr>
          <a:xfrm>
            <a:off x="2194560" y="3612240"/>
            <a:ext cx="5214240" cy="25246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CustomShape 1"/>
          <p:cNvSpPr/>
          <p:nvPr/>
        </p:nvSpPr>
        <p:spPr>
          <a:xfrm>
            <a:off x="458280" y="365760"/>
            <a:ext cx="8224920" cy="10047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Word Embeddings</a:t>
            </a:r>
            <a:endParaRPr b="0" lang="en-US" sz="2200" spc="-1" strike="noStrike">
              <a:latin typeface="Arial"/>
            </a:endParaRPr>
          </a:p>
          <a:p>
            <a:pPr algn="ctr">
              <a:lnSpc>
                <a:spcPct val="100000"/>
              </a:lnSpc>
            </a:pPr>
            <a:r>
              <a:rPr b="1" lang="en-US" sz="2200" spc="-1" strike="noStrike">
                <a:solidFill>
                  <a:srgbClr val="000000"/>
                </a:solidFill>
                <a:latin typeface="Helvetica Neue"/>
                <a:ea typeface="DejaVu Sans"/>
              </a:rPr>
              <a:t>GLOVE</a:t>
            </a:r>
            <a:endParaRPr b="0" lang="en-US" sz="2200" spc="-1" strike="noStrike">
              <a:latin typeface="Arial"/>
            </a:endParaRPr>
          </a:p>
          <a:p>
            <a:pPr algn="ctr">
              <a:lnSpc>
                <a:spcPct val="100000"/>
              </a:lnSpc>
            </a:pPr>
            <a:r>
              <a:rPr b="0" lang="en-US" sz="2200" spc="-1" strike="noStrike">
                <a:solidFill>
                  <a:srgbClr val="000000"/>
                </a:solidFill>
                <a:latin typeface="Helvetica Neue"/>
                <a:ea typeface="DejaVu Sans"/>
              </a:rPr>
              <a:t>(Global Vectors 300D by Stanford NLP)</a:t>
            </a:r>
            <a:endParaRPr b="0" lang="en-US" sz="2200" spc="-1" strike="noStrike">
              <a:latin typeface="Arial"/>
            </a:endParaRPr>
          </a:p>
        </p:txBody>
      </p:sp>
      <p:pic>
        <p:nvPicPr>
          <p:cNvPr id="1255" name="Picture 1254" descr=""/>
          <p:cNvPicPr/>
          <p:nvPr/>
        </p:nvPicPr>
        <p:blipFill>
          <a:blip r:embed="rId1"/>
          <a:stretch/>
        </p:blipFill>
        <p:spPr>
          <a:xfrm>
            <a:off x="1645920" y="1645920"/>
            <a:ext cx="6031440" cy="40942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CustomShape 1"/>
          <p:cNvSpPr/>
          <p:nvPr/>
        </p:nvSpPr>
        <p:spPr>
          <a:xfrm>
            <a:off x="-1828800" y="2455920"/>
            <a:ext cx="6859080" cy="597960"/>
          </a:xfrm>
          <a:prstGeom prst="rect">
            <a:avLst/>
          </a:prstGeom>
          <a:noFill/>
          <a:ln>
            <a:noFill/>
          </a:ln>
        </p:spPr>
        <p:style>
          <a:lnRef idx="0"/>
          <a:fillRef idx="0"/>
          <a:effectRef idx="0"/>
          <a:fontRef idx="minor"/>
        </p:style>
      </p:sp>
      <p:sp>
        <p:nvSpPr>
          <p:cNvPr id="1125" name="CustomShape 2"/>
          <p:cNvSpPr/>
          <p:nvPr/>
        </p:nvSpPr>
        <p:spPr>
          <a:xfrm>
            <a:off x="1097280" y="1672920"/>
            <a:ext cx="365256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Natural language processing</a:t>
            </a:r>
            <a:endParaRPr b="0" lang="en-US" sz="2100" spc="-1" strike="noStrike">
              <a:latin typeface="Arial"/>
            </a:endParaRPr>
          </a:p>
        </p:txBody>
      </p:sp>
      <p:sp>
        <p:nvSpPr>
          <p:cNvPr id="1126" name="CustomShape 3"/>
          <p:cNvSpPr/>
          <p:nvPr/>
        </p:nvSpPr>
        <p:spPr>
          <a:xfrm>
            <a:off x="1005840" y="2556000"/>
            <a:ext cx="759996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HelveticaNeueLT Std"/>
                <a:ea typeface="Helvetica Neue"/>
              </a:rPr>
              <a:t>Natural Language Processing, usually shortened as NLP, is a branch of artificial intelligence that deals with the interaction between computers and humans using the natural language.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HelveticaNeueLT Std"/>
                <a:ea typeface="Helvetica Neue"/>
              </a:rPr>
              <a:t>The ultimate objective of NLP is to read, decipher, understand, and make sense of the human languages in a manner that is valuable.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HelveticaNeueLT Std"/>
                <a:ea typeface="Helvetica Neue"/>
              </a:rPr>
              <a:t>Most NLP techniques rely on machine learning to derive meaning from human languages.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127" name="Line 4"/>
          <p:cNvSpPr/>
          <p:nvPr/>
        </p:nvSpPr>
        <p:spPr>
          <a:xfrm>
            <a:off x="822960" y="1707840"/>
            <a:ext cx="0" cy="669600"/>
          </a:xfrm>
          <a:prstGeom prst="line">
            <a:avLst/>
          </a:prstGeom>
          <a:ln w="28440">
            <a:solidFill>
              <a:srgbClr val="f3b938"/>
            </a:solidFill>
            <a:round/>
          </a:ln>
        </p:spPr>
        <p:style>
          <a:lnRef idx="0"/>
          <a:fillRef idx="0"/>
          <a:effectRef idx="0"/>
          <a:fontRef idx="minor"/>
        </p:style>
      </p:sp>
      <p:pic>
        <p:nvPicPr>
          <p:cNvPr id="1128" name="Picture 16" descr=""/>
          <p:cNvPicPr/>
          <p:nvPr/>
        </p:nvPicPr>
        <p:blipFill>
          <a:blip r:embed="rId1"/>
          <a:stretch/>
        </p:blipFill>
        <p:spPr>
          <a:xfrm>
            <a:off x="7238880" y="851040"/>
            <a:ext cx="1900080" cy="1887120"/>
          </a:xfrm>
          <a:prstGeom prst="rect">
            <a:avLst/>
          </a:prstGeom>
          <a:ln>
            <a:noFill/>
          </a:ln>
        </p:spPr>
      </p:pic>
      <p:pic>
        <p:nvPicPr>
          <p:cNvPr id="1129" name="Picture 17" descr=""/>
          <p:cNvPicPr/>
          <p:nvPr/>
        </p:nvPicPr>
        <p:blipFill>
          <a:blip r:embed="rId2"/>
          <a:srcRect l="0" t="0" r="59256" b="0"/>
          <a:stretch/>
        </p:blipFill>
        <p:spPr>
          <a:xfrm>
            <a:off x="0" y="4335840"/>
            <a:ext cx="1671480" cy="16408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257" name="Picture 1256" descr=""/>
          <p:cNvPicPr/>
          <p:nvPr/>
        </p:nvPicPr>
        <p:blipFill>
          <a:blip r:embed="rId1"/>
          <a:stretch/>
        </p:blipFill>
        <p:spPr>
          <a:xfrm>
            <a:off x="1013760" y="1371600"/>
            <a:ext cx="7485840" cy="4358520"/>
          </a:xfrm>
          <a:prstGeom prst="rect">
            <a:avLst/>
          </a:prstGeom>
          <a:ln>
            <a:noFill/>
          </a:ln>
        </p:spPr>
      </p:pic>
      <p:sp>
        <p:nvSpPr>
          <p:cNvPr id="1258" name="CustomShape 2"/>
          <p:cNvSpPr/>
          <p:nvPr/>
        </p:nvSpPr>
        <p:spPr>
          <a:xfrm>
            <a:off x="1878840" y="2103120"/>
            <a:ext cx="677160" cy="327600"/>
          </a:xfrm>
          <a:prstGeom prst="rect">
            <a:avLst/>
          </a:prstGeom>
          <a:solidFill>
            <a:srgbClr val="ffffff"/>
          </a:solidFill>
          <a:ln>
            <a:solidFill>
              <a:srgbClr val="ffffff"/>
            </a:solidFill>
          </a:ln>
        </p:spPr>
        <p:style>
          <a:lnRef idx="0"/>
          <a:fillRef idx="0"/>
          <a:effectRef idx="0"/>
          <a:fontRef idx="minor"/>
        </p:style>
      </p:sp>
      <p:sp>
        <p:nvSpPr>
          <p:cNvPr id="1259" name="CustomShape 3"/>
          <p:cNvSpPr/>
          <p:nvPr/>
        </p:nvSpPr>
        <p:spPr>
          <a:xfrm>
            <a:off x="1826640" y="2134080"/>
            <a:ext cx="81288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260" name="CustomShape 4"/>
          <p:cNvSpPr/>
          <p:nvPr/>
        </p:nvSpPr>
        <p:spPr>
          <a:xfrm>
            <a:off x="2743200" y="3566160"/>
            <a:ext cx="636120" cy="63612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61" name="Table 1"/>
          <p:cNvGraphicFramePr/>
          <p:nvPr/>
        </p:nvGraphicFramePr>
        <p:xfrm>
          <a:off x="1005840" y="1447920"/>
          <a:ext cx="7132680" cy="3228840"/>
        </p:xfrm>
        <a:graphic>
          <a:graphicData uri="http://schemas.openxmlformats.org/drawingml/2006/table">
            <a:tbl>
              <a:tblPr/>
              <a:tblGrid>
                <a:gridCol w="2657520"/>
                <a:gridCol w="4475520"/>
              </a:tblGrid>
              <a:tr h="270360">
                <a:tc>
                  <a:txBody>
                    <a:bodyPr>
                      <a:noAutofit/>
                    </a:bodyPr>
                    <a:p>
                      <a:pPr algn="just">
                        <a:lnSpc>
                          <a:spcPct val="100000"/>
                        </a:lnSpc>
                      </a:pPr>
                      <a:r>
                        <a:rPr b="0" lang="en-US" sz="1200" spc="-1" strike="noStrike">
                          <a:solidFill>
                            <a:srgbClr val="000000"/>
                          </a:solidFill>
                          <a:latin typeface="Helvetica Neue"/>
                          <a:ea typeface="Helvetica Neue"/>
                        </a:rPr>
                        <a:t>Representation</a:t>
                      </a:r>
                      <a:endParaRPr b="0" lang="en-US" sz="1200" spc="-1" strike="noStrike">
                        <a:latin typeface="Arial"/>
                      </a:endParaRPr>
                    </a:p>
                  </a:txBody>
                  <a:tcPr marL="91440" marR="91440">
                    <a:lnR w="12240">
                      <a:solidFill>
                        <a:srgbClr val="000000"/>
                      </a:solidFill>
                    </a:lnR>
                    <a:lnB w="12240">
                      <a:solidFill>
                        <a:srgbClr val="000000"/>
                      </a:solidFill>
                    </a:lnB>
                    <a:solidFill>
                      <a:srgbClr val="f3b938"/>
                    </a:solidFill>
                  </a:tcPr>
                </a:tc>
                <a:tc>
                  <a:txBody>
                    <a:bodyPr>
                      <a:noAutofit/>
                    </a:bodyPr>
                    <a:p>
                      <a:pPr algn="just">
                        <a:lnSpc>
                          <a:spcPct val="100000"/>
                        </a:lnSpc>
                      </a:pPr>
                      <a:r>
                        <a:rPr b="0" lang="en-US" sz="1200" spc="-1" strike="noStrike">
                          <a:solidFill>
                            <a:srgbClr val="000000"/>
                          </a:solidFill>
                          <a:latin typeface="Helvetica Neue"/>
                          <a:ea typeface="Helvetica Neue"/>
                        </a:rPr>
                        <a:t>Description</a:t>
                      </a:r>
                      <a:endParaRPr b="0" lang="en-US" sz="1200" spc="-1" strike="noStrike">
                        <a:latin typeface="Arial"/>
                      </a:endParaRPr>
                    </a:p>
                  </a:txBody>
                  <a:tcPr marL="91440" marR="91440">
                    <a:lnL w="12240">
                      <a:solidFill>
                        <a:srgbClr val="000000"/>
                      </a:solidFill>
                    </a:lnL>
                    <a:lnB w="12240">
                      <a:solidFill>
                        <a:srgbClr val="000000"/>
                      </a:solidFill>
                    </a:lnB>
                    <a:solidFill>
                      <a:srgbClr val="f3b938"/>
                    </a:solidFill>
                  </a:tcPr>
                </a:tc>
              </a:tr>
              <a:tr h="768600">
                <a:tc>
                  <a:txBody>
                    <a:bodyPr>
                      <a:noAutofit/>
                    </a:bodyPr>
                    <a:p>
                      <a:pPr>
                        <a:lnSpc>
                          <a:spcPct val="100000"/>
                        </a:lnSpc>
                      </a:pPr>
                      <a:r>
                        <a:rPr b="1" lang="en-US" sz="1800" spc="-1" strike="noStrike">
                          <a:solidFill>
                            <a:srgbClr val="000000"/>
                          </a:solidFill>
                          <a:latin typeface="Helvetica Neue"/>
                          <a:ea typeface="DejaVu Sans"/>
                        </a:rPr>
                        <a:t>Skip-grams</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Take in a target word, and try to predict context words.</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For this, we feed our skip-gram model pairs of (input, label):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by using [(target, context), 1] pairs as positive input samples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and [(target, random), 0] pairs as negative input samples </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Continuous Bag of Words</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Same as Skip-Gram Model, except it takes in no labels i-e only (context-window, target-word) are received as input </a:t>
                      </a:r>
                      <a:br/>
                      <a:r>
                        <a:rPr b="0" lang="en-US" sz="1200" spc="-1" strike="noStrike">
                          <a:solidFill>
                            <a:srgbClr val="000000"/>
                          </a:solidFill>
                          <a:latin typeface="Times New Roman"/>
                          <a:ea typeface="DejaVu Sans"/>
                        </a:rPr>
                        <a:t>(Unsupervised Learning).</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1107000">
                <a:tc>
                  <a:txBody>
                    <a:bodyPr>
                      <a:noAutofit/>
                    </a:bodyPr>
                    <a:p>
                      <a:pPr>
                        <a:lnSpc>
                          <a:spcPct val="100000"/>
                        </a:lnSpc>
                      </a:pPr>
                      <a:r>
                        <a:rPr b="1" lang="en-US" sz="1800" spc="-1" strike="noStrike">
                          <a:solidFill>
                            <a:srgbClr val="000000"/>
                          </a:solidFill>
                          <a:latin typeface="Helvetica Neue"/>
                          <a:ea typeface="Helvetica Neue"/>
                        </a:rPr>
                        <a:t>Sequence-to-sequence (Encoder-Decoder)</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The entire model is divided into 2 sub-models: encoder (input) and decoder (output). The output of the encoder (thought-vector) acts as an input to the decoder. A projection layer in between maps input vectors to output vectors. This returns neural representations (sentences, documents, relations, etc.) - commonly used for Translation Purposes and Intelligent Conversations.</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347760">
                <a:tc>
                  <a:tcPr marL="91440" marR="91440">
                    <a:lnR w="12240">
                      <a:solidFill>
                        <a:srgbClr val="000000"/>
                      </a:solidFill>
                    </a:lnR>
                    <a:lnT w="12240">
                      <a:solidFill>
                        <a:srgbClr val="000000"/>
                      </a:solidFill>
                    </a:lnT>
                    <a:noFill/>
                  </a:tcPr>
                </a:tc>
                <a:tc>
                  <a:tcPr marL="91440" marR="91440">
                    <a:lnL w="12240">
                      <a:solidFill>
                        <a:srgbClr val="000000"/>
                      </a:solidFill>
                    </a:lnL>
                    <a:lnT w="12240">
                      <a:solidFill>
                        <a:srgbClr val="000000"/>
                      </a:solidFill>
                    </a:lnT>
                    <a:noFill/>
                  </a:tcPr>
                </a:tc>
              </a:tr>
            </a:tbl>
          </a:graphicData>
        </a:graphic>
      </p:graphicFrame>
      <p:sp>
        <p:nvSpPr>
          <p:cNvPr id="1262" name="CustomShape 2"/>
          <p:cNvSpPr/>
          <p:nvPr/>
        </p:nvSpPr>
        <p:spPr>
          <a:xfrm>
            <a:off x="960840" y="474480"/>
            <a:ext cx="7174080" cy="381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NLP Model Variants</a:t>
            </a:r>
            <a:endParaRPr b="0" lang="en-US" sz="2100" spc="-1" strike="noStrike">
              <a:latin typeface="Arial"/>
            </a:endParaRPr>
          </a:p>
        </p:txBody>
      </p:sp>
      <p:sp>
        <p:nvSpPr>
          <p:cNvPr id="1263" name="Line 3"/>
          <p:cNvSpPr/>
          <p:nvPr/>
        </p:nvSpPr>
        <p:spPr>
          <a:xfrm>
            <a:off x="838080" y="544680"/>
            <a:ext cx="0" cy="3164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Tri-Gram Working</a:t>
            </a:r>
            <a:endParaRPr b="0" lang="en-US" sz="2200" spc="-1" strike="noStrike">
              <a:latin typeface="Arial"/>
            </a:endParaRPr>
          </a:p>
        </p:txBody>
      </p:sp>
      <p:pic>
        <p:nvPicPr>
          <p:cNvPr id="1265" name="Picture 1264" descr=""/>
          <p:cNvPicPr/>
          <p:nvPr/>
        </p:nvPicPr>
        <p:blipFill>
          <a:blip r:embed="rId1"/>
          <a:stretch/>
        </p:blipFill>
        <p:spPr>
          <a:xfrm>
            <a:off x="1194120" y="1371600"/>
            <a:ext cx="6940080" cy="41680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6a. Vectorize (Count Vectorizer)</a:t>
            </a:r>
            <a:endParaRPr b="0" lang="en-US" sz="2600" spc="-1" strike="noStrike">
              <a:latin typeface="Arial"/>
            </a:endParaRPr>
          </a:p>
        </p:txBody>
      </p:sp>
      <p:sp>
        <p:nvSpPr>
          <p:cNvPr id="1267"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68" name="Group 3"/>
          <p:cNvGrpSpPr/>
          <p:nvPr/>
        </p:nvGrpSpPr>
        <p:grpSpPr>
          <a:xfrm>
            <a:off x="14760" y="3187080"/>
            <a:ext cx="9138960" cy="2776320"/>
            <a:chOff x="14760" y="3187080"/>
            <a:chExt cx="9138960" cy="2776320"/>
          </a:xfrm>
        </p:grpSpPr>
        <p:pic>
          <p:nvPicPr>
            <p:cNvPr id="1269" name="Picture 23" descr=""/>
            <p:cNvPicPr/>
            <p:nvPr/>
          </p:nvPicPr>
          <p:blipFill>
            <a:blip r:embed="rId1"/>
            <a:stretch/>
          </p:blipFill>
          <p:spPr>
            <a:xfrm>
              <a:off x="14760" y="4322520"/>
              <a:ext cx="4109760" cy="1640880"/>
            </a:xfrm>
            <a:prstGeom prst="rect">
              <a:avLst/>
            </a:prstGeom>
            <a:ln>
              <a:noFill/>
            </a:ln>
          </p:spPr>
        </p:pic>
        <p:pic>
          <p:nvPicPr>
            <p:cNvPr id="1270" name="Picture 24" descr=""/>
            <p:cNvPicPr/>
            <p:nvPr/>
          </p:nvPicPr>
          <p:blipFill>
            <a:blip r:embed="rId2"/>
            <a:stretch/>
          </p:blipFill>
          <p:spPr>
            <a:xfrm>
              <a:off x="7482240" y="3187080"/>
              <a:ext cx="1671480" cy="2776320"/>
            </a:xfrm>
            <a:prstGeom prst="rect">
              <a:avLst/>
            </a:prstGeom>
            <a:ln>
              <a:noFill/>
            </a:ln>
          </p:spPr>
        </p:pic>
      </p:grpSp>
      <p:pic>
        <p:nvPicPr>
          <p:cNvPr id="1271" name="Picture 1270" descr=""/>
          <p:cNvPicPr/>
          <p:nvPr/>
        </p:nvPicPr>
        <p:blipFill>
          <a:blip r:embed="rId3"/>
          <a:stretch/>
        </p:blipFill>
        <p:spPr>
          <a:xfrm>
            <a:off x="504720" y="1188720"/>
            <a:ext cx="7720560" cy="420192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6b. Vectorize (N-gram Vectorizer)</a:t>
            </a:r>
            <a:endParaRPr b="0" lang="en-US" sz="2600" spc="-1" strike="noStrike">
              <a:latin typeface="Arial"/>
            </a:endParaRPr>
          </a:p>
        </p:txBody>
      </p:sp>
      <p:sp>
        <p:nvSpPr>
          <p:cNvPr id="1273"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74" name="Group 3"/>
          <p:cNvGrpSpPr/>
          <p:nvPr/>
        </p:nvGrpSpPr>
        <p:grpSpPr>
          <a:xfrm>
            <a:off x="14760" y="3187080"/>
            <a:ext cx="9138960" cy="2776320"/>
            <a:chOff x="14760" y="3187080"/>
            <a:chExt cx="9138960" cy="2776320"/>
          </a:xfrm>
        </p:grpSpPr>
        <p:pic>
          <p:nvPicPr>
            <p:cNvPr id="1275" name="Picture 23" descr=""/>
            <p:cNvPicPr/>
            <p:nvPr/>
          </p:nvPicPr>
          <p:blipFill>
            <a:blip r:embed="rId1"/>
            <a:stretch/>
          </p:blipFill>
          <p:spPr>
            <a:xfrm>
              <a:off x="14760" y="4322520"/>
              <a:ext cx="4109760" cy="1640880"/>
            </a:xfrm>
            <a:prstGeom prst="rect">
              <a:avLst/>
            </a:prstGeom>
            <a:ln>
              <a:noFill/>
            </a:ln>
          </p:spPr>
        </p:pic>
        <p:pic>
          <p:nvPicPr>
            <p:cNvPr id="1276" name="Picture 24" descr=""/>
            <p:cNvPicPr/>
            <p:nvPr/>
          </p:nvPicPr>
          <p:blipFill>
            <a:blip r:embed="rId2"/>
            <a:stretch/>
          </p:blipFill>
          <p:spPr>
            <a:xfrm>
              <a:off x="7482240" y="3187080"/>
              <a:ext cx="1671480" cy="2776320"/>
            </a:xfrm>
            <a:prstGeom prst="rect">
              <a:avLst/>
            </a:prstGeom>
            <a:ln>
              <a:noFill/>
            </a:ln>
          </p:spPr>
        </p:pic>
      </p:grpSp>
      <p:pic>
        <p:nvPicPr>
          <p:cNvPr id="1277" name="Picture 1276" descr=""/>
          <p:cNvPicPr/>
          <p:nvPr/>
        </p:nvPicPr>
        <p:blipFill>
          <a:blip r:embed="rId3"/>
          <a:stretch/>
        </p:blipFill>
        <p:spPr>
          <a:xfrm>
            <a:off x="1195920" y="1267560"/>
            <a:ext cx="6588360" cy="46958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Bag of Words Working</a:t>
            </a:r>
            <a:endParaRPr b="0" lang="en-US" sz="2200" spc="-1" strike="noStrike">
              <a:latin typeface="Arial"/>
            </a:endParaRPr>
          </a:p>
        </p:txBody>
      </p:sp>
      <p:pic>
        <p:nvPicPr>
          <p:cNvPr id="1279" name="Picture 1278" descr=""/>
          <p:cNvPicPr/>
          <p:nvPr/>
        </p:nvPicPr>
        <p:blipFill>
          <a:blip r:embed="rId1"/>
          <a:stretch/>
        </p:blipFill>
        <p:spPr>
          <a:xfrm>
            <a:off x="963720" y="1280160"/>
            <a:ext cx="7536240" cy="42937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6c. Vectorize (TFIDF Vectorizer)</a:t>
            </a:r>
            <a:endParaRPr b="0" lang="en-US" sz="2600" spc="-1" strike="noStrike">
              <a:latin typeface="Arial"/>
            </a:endParaRPr>
          </a:p>
        </p:txBody>
      </p:sp>
      <p:sp>
        <p:nvSpPr>
          <p:cNvPr id="1281"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282" name="Group 3"/>
          <p:cNvGrpSpPr/>
          <p:nvPr/>
        </p:nvGrpSpPr>
        <p:grpSpPr>
          <a:xfrm>
            <a:off x="14760" y="3187080"/>
            <a:ext cx="9138960" cy="2776320"/>
            <a:chOff x="14760" y="3187080"/>
            <a:chExt cx="9138960" cy="2776320"/>
          </a:xfrm>
        </p:grpSpPr>
        <p:pic>
          <p:nvPicPr>
            <p:cNvPr id="1283" name="Picture 23" descr=""/>
            <p:cNvPicPr/>
            <p:nvPr/>
          </p:nvPicPr>
          <p:blipFill>
            <a:blip r:embed="rId1"/>
            <a:stretch/>
          </p:blipFill>
          <p:spPr>
            <a:xfrm>
              <a:off x="14760" y="4322520"/>
              <a:ext cx="4109760" cy="1640880"/>
            </a:xfrm>
            <a:prstGeom prst="rect">
              <a:avLst/>
            </a:prstGeom>
            <a:ln>
              <a:noFill/>
            </a:ln>
          </p:spPr>
        </p:pic>
        <p:pic>
          <p:nvPicPr>
            <p:cNvPr id="1284" name="Picture 24" descr=""/>
            <p:cNvPicPr/>
            <p:nvPr/>
          </p:nvPicPr>
          <p:blipFill>
            <a:blip r:embed="rId2"/>
            <a:stretch/>
          </p:blipFill>
          <p:spPr>
            <a:xfrm>
              <a:off x="7482240" y="3187080"/>
              <a:ext cx="1671480" cy="2776320"/>
            </a:xfrm>
            <a:prstGeom prst="rect">
              <a:avLst/>
            </a:prstGeom>
            <a:ln>
              <a:noFill/>
            </a:ln>
          </p:spPr>
        </p:pic>
      </p:grpSp>
      <p:pic>
        <p:nvPicPr>
          <p:cNvPr id="1285" name="Picture 1284" descr=""/>
          <p:cNvPicPr/>
          <p:nvPr/>
        </p:nvPicPr>
        <p:blipFill>
          <a:blip r:embed="rId3"/>
          <a:stretch/>
        </p:blipFill>
        <p:spPr>
          <a:xfrm>
            <a:off x="1188720" y="1280160"/>
            <a:ext cx="6650280" cy="465912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Encoder Decoder Working</a:t>
            </a:r>
            <a:endParaRPr b="0" lang="en-US" sz="2200" spc="-1" strike="noStrike">
              <a:latin typeface="Arial"/>
            </a:endParaRPr>
          </a:p>
        </p:txBody>
      </p:sp>
      <p:pic>
        <p:nvPicPr>
          <p:cNvPr id="1287" name="Picture 1286" descr=""/>
          <p:cNvPicPr/>
          <p:nvPr/>
        </p:nvPicPr>
        <p:blipFill>
          <a:blip r:embed="rId1"/>
          <a:stretch/>
        </p:blipFill>
        <p:spPr>
          <a:xfrm>
            <a:off x="1928160" y="821520"/>
            <a:ext cx="5573880" cy="2776680"/>
          </a:xfrm>
          <a:prstGeom prst="rect">
            <a:avLst/>
          </a:prstGeom>
          <a:ln>
            <a:noFill/>
          </a:ln>
        </p:spPr>
      </p:pic>
      <p:pic>
        <p:nvPicPr>
          <p:cNvPr id="1288" name="Picture 1287" descr=""/>
          <p:cNvPicPr/>
          <p:nvPr/>
        </p:nvPicPr>
        <p:blipFill>
          <a:blip r:embed="rId2"/>
          <a:stretch/>
        </p:blipFill>
        <p:spPr>
          <a:xfrm>
            <a:off x="1645920" y="3657600"/>
            <a:ext cx="6134400" cy="2647800"/>
          </a:xfrm>
          <a:prstGeom prst="rect">
            <a:avLst/>
          </a:prstGeom>
          <a:ln>
            <a:noFill/>
          </a:ln>
        </p:spPr>
      </p:pic>
      <p:sp>
        <p:nvSpPr>
          <p:cNvPr id="1289" name="Line 2"/>
          <p:cNvSpPr/>
          <p:nvPr/>
        </p:nvSpPr>
        <p:spPr>
          <a:xfrm>
            <a:off x="1463040" y="3657600"/>
            <a:ext cx="6766560" cy="0"/>
          </a:xfrm>
          <a:prstGeom prst="line">
            <a:avLst/>
          </a:prstGeom>
          <a:ln w="19080">
            <a:solidFill>
              <a:srgbClr val="e8a20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CustomShape 1"/>
          <p:cNvSpPr/>
          <p:nvPr/>
        </p:nvSpPr>
        <p:spPr>
          <a:xfrm>
            <a:off x="1005840" y="27432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7. Vectorize (Lookup Encoder-Decoder)</a:t>
            </a:r>
            <a:endParaRPr b="0" lang="en-US" sz="2600" spc="-1" strike="noStrike">
              <a:latin typeface="Arial"/>
            </a:endParaRPr>
          </a:p>
        </p:txBody>
      </p:sp>
      <p:sp>
        <p:nvSpPr>
          <p:cNvPr id="1291" name="Line 2"/>
          <p:cNvSpPr/>
          <p:nvPr/>
        </p:nvSpPr>
        <p:spPr>
          <a:xfrm>
            <a:off x="822960" y="209880"/>
            <a:ext cx="0" cy="430200"/>
          </a:xfrm>
          <a:prstGeom prst="line">
            <a:avLst/>
          </a:prstGeom>
          <a:ln w="28440">
            <a:solidFill>
              <a:srgbClr val="f3b938"/>
            </a:solidFill>
            <a:round/>
          </a:ln>
        </p:spPr>
        <p:style>
          <a:lnRef idx="0"/>
          <a:fillRef idx="0"/>
          <a:effectRef idx="0"/>
          <a:fontRef idx="minor"/>
        </p:style>
      </p:sp>
      <p:grpSp>
        <p:nvGrpSpPr>
          <p:cNvPr id="1292" name="Group 3"/>
          <p:cNvGrpSpPr/>
          <p:nvPr/>
        </p:nvGrpSpPr>
        <p:grpSpPr>
          <a:xfrm>
            <a:off x="14760" y="3187080"/>
            <a:ext cx="9138960" cy="2776320"/>
            <a:chOff x="14760" y="3187080"/>
            <a:chExt cx="9138960" cy="2776320"/>
          </a:xfrm>
        </p:grpSpPr>
        <p:pic>
          <p:nvPicPr>
            <p:cNvPr id="1293" name="Picture 23" descr=""/>
            <p:cNvPicPr/>
            <p:nvPr/>
          </p:nvPicPr>
          <p:blipFill>
            <a:blip r:embed="rId1"/>
            <a:stretch/>
          </p:blipFill>
          <p:spPr>
            <a:xfrm>
              <a:off x="14760" y="4322520"/>
              <a:ext cx="4109760" cy="1640880"/>
            </a:xfrm>
            <a:prstGeom prst="rect">
              <a:avLst/>
            </a:prstGeom>
            <a:ln>
              <a:noFill/>
            </a:ln>
          </p:spPr>
        </p:pic>
        <p:pic>
          <p:nvPicPr>
            <p:cNvPr id="1294" name="Picture 24" descr=""/>
            <p:cNvPicPr/>
            <p:nvPr/>
          </p:nvPicPr>
          <p:blipFill>
            <a:blip r:embed="rId2"/>
            <a:stretch/>
          </p:blipFill>
          <p:spPr>
            <a:xfrm>
              <a:off x="7482240" y="3187080"/>
              <a:ext cx="1671480" cy="2776320"/>
            </a:xfrm>
            <a:prstGeom prst="rect">
              <a:avLst/>
            </a:prstGeom>
            <a:ln>
              <a:noFill/>
            </a:ln>
          </p:spPr>
        </p:pic>
      </p:grpSp>
      <p:pic>
        <p:nvPicPr>
          <p:cNvPr id="1295" name="Picture 1294" descr=""/>
          <p:cNvPicPr/>
          <p:nvPr/>
        </p:nvPicPr>
        <p:blipFill>
          <a:blip r:embed="rId3"/>
          <a:stretch/>
        </p:blipFill>
        <p:spPr>
          <a:xfrm>
            <a:off x="1828800" y="731520"/>
            <a:ext cx="5522400" cy="557496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96" name="Table 1"/>
          <p:cNvGraphicFramePr/>
          <p:nvPr/>
        </p:nvGraphicFramePr>
        <p:xfrm>
          <a:off x="1066680" y="1447920"/>
          <a:ext cx="7072200" cy="3559680"/>
        </p:xfrm>
        <a:graphic>
          <a:graphicData uri="http://schemas.openxmlformats.org/drawingml/2006/table">
            <a:tbl>
              <a:tblPr/>
              <a:tblGrid>
                <a:gridCol w="2635200"/>
                <a:gridCol w="4437360"/>
              </a:tblGrid>
              <a:tr h="270360">
                <a:tc>
                  <a:txBody>
                    <a:bodyPr>
                      <a:noAutofit/>
                    </a:bodyPr>
                    <a:p>
                      <a:pPr algn="just">
                        <a:lnSpc>
                          <a:spcPct val="100000"/>
                        </a:lnSpc>
                      </a:pPr>
                      <a:r>
                        <a:rPr b="0" lang="en-US" sz="1200" spc="-1" strike="noStrike">
                          <a:solidFill>
                            <a:srgbClr val="000000"/>
                          </a:solidFill>
                          <a:latin typeface="Helvetica Neue"/>
                          <a:ea typeface="Helvetica Neue"/>
                        </a:rPr>
                        <a:t>Representation</a:t>
                      </a:r>
                      <a:endParaRPr b="0" lang="en-US" sz="1200" spc="-1" strike="noStrike">
                        <a:latin typeface="Arial"/>
                      </a:endParaRPr>
                    </a:p>
                  </a:txBody>
                  <a:tcPr marL="91440" marR="91440">
                    <a:lnR w="12240">
                      <a:solidFill>
                        <a:srgbClr val="000000"/>
                      </a:solidFill>
                    </a:lnR>
                    <a:lnB w="12240">
                      <a:solidFill>
                        <a:srgbClr val="000000"/>
                      </a:solidFill>
                    </a:lnB>
                    <a:solidFill>
                      <a:srgbClr val="f3b938"/>
                    </a:solidFill>
                  </a:tcPr>
                </a:tc>
                <a:tc>
                  <a:txBody>
                    <a:bodyPr>
                      <a:noAutofit/>
                    </a:bodyPr>
                    <a:p>
                      <a:pPr algn="just">
                        <a:lnSpc>
                          <a:spcPct val="100000"/>
                        </a:lnSpc>
                      </a:pPr>
                      <a:r>
                        <a:rPr b="0" lang="en-US" sz="1200" spc="-1" strike="noStrike">
                          <a:solidFill>
                            <a:srgbClr val="000000"/>
                          </a:solidFill>
                          <a:latin typeface="Helvetica Neue"/>
                          <a:ea typeface="Helvetica Neue"/>
                        </a:rPr>
                        <a:t>Description</a:t>
                      </a:r>
                      <a:endParaRPr b="0" lang="en-US" sz="1200" spc="-1" strike="noStrike">
                        <a:latin typeface="Arial"/>
                      </a:endParaRPr>
                    </a:p>
                  </a:txBody>
                  <a:tcPr marL="91440" marR="91440">
                    <a:lnL w="12240">
                      <a:solidFill>
                        <a:srgbClr val="000000"/>
                      </a:solidFill>
                    </a:lnL>
                    <a:lnB w="12240">
                      <a:solidFill>
                        <a:srgbClr val="000000"/>
                      </a:solidFill>
                    </a:lnB>
                    <a:solidFill>
                      <a:srgbClr val="f3b938"/>
                    </a:solidFill>
                  </a:tcPr>
                </a:tc>
              </a:tr>
              <a:tr h="735480">
                <a:tc>
                  <a:txBody>
                    <a:bodyPr>
                      <a:noAutofit/>
                    </a:bodyPr>
                    <a:p>
                      <a:pPr>
                        <a:lnSpc>
                          <a:spcPct val="100000"/>
                        </a:lnSpc>
                      </a:pPr>
                      <a:r>
                        <a:rPr b="1" lang="en-US" sz="1800" spc="-1" strike="noStrike">
                          <a:solidFill>
                            <a:srgbClr val="000000"/>
                          </a:solidFill>
                          <a:latin typeface="Helvetica Neue"/>
                          <a:ea typeface="DejaVu Sans"/>
                        </a:rPr>
                        <a:t>Convolutional Neural Networks </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Feed Forward Networks – where activation outputs only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propagate in one direction.</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Recurrent Neural Networks</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Loop Networks: where activation outputs propagates in </a:t>
                      </a:r>
                      <a:br/>
                      <a:r>
                        <a:rPr b="0" lang="en-US" sz="1200" spc="-1" strike="noStrike">
                          <a:solidFill>
                            <a:srgbClr val="000000"/>
                          </a:solidFill>
                          <a:latin typeface="Times New Roman"/>
                          <a:ea typeface="DejaVu Sans"/>
                        </a:rPr>
                        <a:t>both directions (input to output and output to input) – but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faces vanishing gradient / learning rate.</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Long Short Term Memory</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Additional ‘Cell State’ or ‘Forget Gate’: the model can forget or </a:t>
                      </a:r>
                      <a:endParaRPr b="0" lang="en-US" sz="1200" spc="-1" strike="noStrike">
                        <a:latin typeface="Arial"/>
                      </a:endParaRPr>
                    </a:p>
                    <a:p>
                      <a:pPr>
                        <a:lnSpc>
                          <a:spcPct val="100000"/>
                        </a:lnSpc>
                      </a:pPr>
                      <a:r>
                        <a:rPr b="0" lang="en-US" sz="1200" spc="-1" strike="noStrike">
                          <a:solidFill>
                            <a:srgbClr val="000000"/>
                          </a:solidFill>
                          <a:latin typeface="Times New Roman"/>
                          <a:ea typeface="DejaVu Sans"/>
                        </a:rPr>
                        <a:t>remember learnings more selectively (tanh activation). </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735480">
                <a:tc>
                  <a:txBody>
                    <a:bodyPr>
                      <a:noAutofit/>
                    </a:bodyPr>
                    <a:p>
                      <a:pPr>
                        <a:lnSpc>
                          <a:spcPct val="100000"/>
                        </a:lnSpc>
                      </a:pPr>
                      <a:r>
                        <a:rPr b="1" lang="en-US" sz="1800" spc="-1" strike="noStrike">
                          <a:solidFill>
                            <a:srgbClr val="000000"/>
                          </a:solidFill>
                          <a:latin typeface="Helvetica Neue"/>
                          <a:ea typeface="Helvetica Neue"/>
                        </a:rPr>
                        <a:t>Gated Recurrent Units</a:t>
                      </a:r>
                      <a:endParaRPr b="0" lang="en-US" sz="1800" spc="-1" strike="noStrike">
                        <a:latin typeface="Arial"/>
                      </a:endParaRPr>
                    </a:p>
                  </a:txBody>
                  <a:tcPr marL="91440" marR="91440">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200" spc="-1" strike="noStrike">
                          <a:solidFill>
                            <a:srgbClr val="000000"/>
                          </a:solidFill>
                          <a:latin typeface="Times New Roman"/>
                          <a:ea typeface="DejaVu Sans"/>
                        </a:rPr>
                        <a:t>Similar to LSTM, uses ‘Hidden State’ instead of Cell State and </a:t>
                      </a:r>
                      <a:br/>
                      <a:r>
                        <a:rPr b="0" lang="en-US" sz="1200" spc="-1" strike="noStrike">
                          <a:solidFill>
                            <a:srgbClr val="000000"/>
                          </a:solidFill>
                          <a:latin typeface="Times New Roman"/>
                          <a:ea typeface="DejaVu Sans"/>
                        </a:rPr>
                        <a:t>an Update and Reset Gate instead of a Forget Gate. </a:t>
                      </a:r>
                      <a:endParaRPr b="0" lang="en-US" sz="1200" spc="-1" strike="noStrike">
                        <a:latin typeface="Arial"/>
                      </a:endParaRPr>
                    </a:p>
                  </a:txBody>
                  <a:tcPr marL="91440" marR="91440">
                    <a:lnL w="12240">
                      <a:solidFill>
                        <a:srgbClr val="000000"/>
                      </a:solidFill>
                    </a:lnL>
                    <a:lnT w="12240">
                      <a:solidFill>
                        <a:srgbClr val="000000"/>
                      </a:solidFill>
                    </a:lnT>
                    <a:lnB w="12240">
                      <a:solidFill>
                        <a:srgbClr val="000000"/>
                      </a:solidFill>
                    </a:lnB>
                    <a:noFill/>
                  </a:tcPr>
                </a:tc>
              </a:tr>
              <a:tr h="347760">
                <a:tc>
                  <a:tcPr marL="91440" marR="91440">
                    <a:lnR w="12240">
                      <a:solidFill>
                        <a:srgbClr val="000000"/>
                      </a:solidFill>
                    </a:lnR>
                    <a:lnT w="12240">
                      <a:solidFill>
                        <a:srgbClr val="000000"/>
                      </a:solidFill>
                    </a:lnT>
                    <a:noFill/>
                  </a:tcPr>
                </a:tc>
                <a:tc>
                  <a:tcPr marL="91440" marR="91440">
                    <a:lnL w="12240">
                      <a:solidFill>
                        <a:srgbClr val="000000"/>
                      </a:solidFill>
                    </a:lnL>
                    <a:lnT w="12240">
                      <a:solidFill>
                        <a:srgbClr val="000000"/>
                      </a:solidFill>
                    </a:lnT>
                    <a:noFill/>
                  </a:tcPr>
                </a:tc>
              </a:tr>
            </a:tbl>
          </a:graphicData>
        </a:graphic>
      </p:graphicFrame>
      <p:sp>
        <p:nvSpPr>
          <p:cNvPr id="1297" name="CustomShape 2"/>
          <p:cNvSpPr/>
          <p:nvPr/>
        </p:nvSpPr>
        <p:spPr>
          <a:xfrm>
            <a:off x="960840" y="474480"/>
            <a:ext cx="7174080" cy="381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000000"/>
                </a:solidFill>
                <a:latin typeface="Helvetica Neue"/>
                <a:ea typeface="DejaVu Sans"/>
              </a:rPr>
              <a:t>NLP AND DEEP LEARNING</a:t>
            </a:r>
            <a:endParaRPr b="0" lang="en-US" sz="2100" spc="-1" strike="noStrike">
              <a:latin typeface="Arial"/>
            </a:endParaRPr>
          </a:p>
        </p:txBody>
      </p:sp>
      <p:sp>
        <p:nvSpPr>
          <p:cNvPr id="1298" name="Line 3"/>
          <p:cNvSpPr/>
          <p:nvPr/>
        </p:nvSpPr>
        <p:spPr>
          <a:xfrm>
            <a:off x="838080" y="544680"/>
            <a:ext cx="0" cy="3164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CustomShape 1"/>
          <p:cNvSpPr/>
          <p:nvPr/>
        </p:nvSpPr>
        <p:spPr>
          <a:xfrm>
            <a:off x="1074600" y="1645920"/>
            <a:ext cx="3309840" cy="3387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1" lang="en-US" sz="2100" spc="-1" strike="noStrike" cap="all">
                <a:solidFill>
                  <a:srgbClr val="000000"/>
                </a:solidFill>
                <a:latin typeface="Helvetica Neue"/>
                <a:ea typeface="DejaVu Sans"/>
              </a:rPr>
              <a:t>NLP USE CASES</a:t>
            </a:r>
            <a:endParaRPr b="0" lang="en-US" sz="2100" spc="-1" strike="noStrike">
              <a:latin typeface="Arial"/>
            </a:endParaRPr>
          </a:p>
        </p:txBody>
      </p:sp>
      <p:pic>
        <p:nvPicPr>
          <p:cNvPr id="1131" name="Picture 1130" descr=""/>
          <p:cNvPicPr/>
          <p:nvPr/>
        </p:nvPicPr>
        <p:blipFill>
          <a:blip r:embed="rId1"/>
          <a:stretch/>
        </p:blipFill>
        <p:spPr>
          <a:xfrm>
            <a:off x="1005840" y="2194560"/>
            <a:ext cx="7573320" cy="347004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CNN</a:t>
            </a:r>
            <a:endParaRPr b="0" lang="en-US" sz="2200" spc="-1" strike="noStrike">
              <a:latin typeface="Arial"/>
            </a:endParaRPr>
          </a:p>
        </p:txBody>
      </p:sp>
      <p:pic>
        <p:nvPicPr>
          <p:cNvPr id="1300" name="Picture 1299" descr=""/>
          <p:cNvPicPr/>
          <p:nvPr/>
        </p:nvPicPr>
        <p:blipFill>
          <a:blip r:embed="rId1"/>
          <a:stretch/>
        </p:blipFill>
        <p:spPr>
          <a:xfrm>
            <a:off x="1554480" y="858240"/>
            <a:ext cx="6031440" cy="551448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RNN</a:t>
            </a:r>
            <a:endParaRPr b="0" lang="en-US" sz="2200" spc="-1" strike="noStrike">
              <a:latin typeface="Arial"/>
            </a:endParaRPr>
          </a:p>
        </p:txBody>
      </p:sp>
      <p:pic>
        <p:nvPicPr>
          <p:cNvPr id="1302" name="Picture 1301" descr=""/>
          <p:cNvPicPr/>
          <p:nvPr/>
        </p:nvPicPr>
        <p:blipFill>
          <a:blip r:embed="rId1"/>
          <a:stretch/>
        </p:blipFill>
        <p:spPr>
          <a:xfrm>
            <a:off x="1234440" y="1005840"/>
            <a:ext cx="6717240" cy="525276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LSTM</a:t>
            </a:r>
            <a:endParaRPr b="0" lang="en-US" sz="2200" spc="-1" strike="noStrike">
              <a:latin typeface="Arial"/>
            </a:endParaRPr>
          </a:p>
        </p:txBody>
      </p:sp>
      <p:pic>
        <p:nvPicPr>
          <p:cNvPr id="1304" name="Picture 1303" descr=""/>
          <p:cNvPicPr/>
          <p:nvPr/>
        </p:nvPicPr>
        <p:blipFill>
          <a:blip r:embed="rId1"/>
          <a:stretch/>
        </p:blipFill>
        <p:spPr>
          <a:xfrm>
            <a:off x="924840" y="1188720"/>
            <a:ext cx="8236080" cy="41112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Example: GRU</a:t>
            </a:r>
            <a:endParaRPr b="0" lang="en-US" sz="2200" spc="-1" strike="noStrike">
              <a:latin typeface="Arial"/>
            </a:endParaRPr>
          </a:p>
        </p:txBody>
      </p:sp>
      <p:pic>
        <p:nvPicPr>
          <p:cNvPr id="1306" name="Picture 1305" descr=""/>
          <p:cNvPicPr/>
          <p:nvPr/>
        </p:nvPicPr>
        <p:blipFill>
          <a:blip r:embed="rId1"/>
          <a:stretch/>
        </p:blipFill>
        <p:spPr>
          <a:xfrm>
            <a:off x="945000" y="822960"/>
            <a:ext cx="8195400" cy="520848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CustomShape 1"/>
          <p:cNvSpPr/>
          <p:nvPr/>
        </p:nvSpPr>
        <p:spPr>
          <a:xfrm>
            <a:off x="456840" y="41040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Pipeline</a:t>
            </a:r>
            <a:endParaRPr b="0" lang="en-US" sz="2200" spc="-1" strike="noStrike">
              <a:latin typeface="Arial"/>
            </a:endParaRPr>
          </a:p>
        </p:txBody>
      </p:sp>
      <p:pic>
        <p:nvPicPr>
          <p:cNvPr id="1308" name="Picture 1307" descr=""/>
          <p:cNvPicPr/>
          <p:nvPr/>
        </p:nvPicPr>
        <p:blipFill>
          <a:blip r:embed="rId1"/>
          <a:stretch/>
        </p:blipFill>
        <p:spPr>
          <a:xfrm>
            <a:off x="1013760" y="1371600"/>
            <a:ext cx="7485840" cy="4358520"/>
          </a:xfrm>
          <a:prstGeom prst="rect">
            <a:avLst/>
          </a:prstGeom>
          <a:ln>
            <a:noFill/>
          </a:ln>
        </p:spPr>
      </p:pic>
      <p:sp>
        <p:nvSpPr>
          <p:cNvPr id="1309" name="CustomShape 2"/>
          <p:cNvSpPr/>
          <p:nvPr/>
        </p:nvSpPr>
        <p:spPr>
          <a:xfrm>
            <a:off x="1878840" y="2103120"/>
            <a:ext cx="677160" cy="327600"/>
          </a:xfrm>
          <a:prstGeom prst="rect">
            <a:avLst/>
          </a:prstGeom>
          <a:solidFill>
            <a:srgbClr val="ffffff"/>
          </a:solidFill>
          <a:ln>
            <a:solidFill>
              <a:srgbClr val="ffffff"/>
            </a:solidFill>
          </a:ln>
        </p:spPr>
        <p:style>
          <a:lnRef idx="0"/>
          <a:fillRef idx="0"/>
          <a:effectRef idx="0"/>
          <a:fontRef idx="minor"/>
        </p:style>
      </p:sp>
      <p:sp>
        <p:nvSpPr>
          <p:cNvPr id="1310" name="CustomShape 3"/>
          <p:cNvSpPr/>
          <p:nvPr/>
        </p:nvSpPr>
        <p:spPr>
          <a:xfrm>
            <a:off x="1826640" y="2134080"/>
            <a:ext cx="81288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
        <p:nvSpPr>
          <p:cNvPr id="1311" name="CustomShape 4"/>
          <p:cNvSpPr/>
          <p:nvPr/>
        </p:nvSpPr>
        <p:spPr>
          <a:xfrm>
            <a:off x="5029200" y="3657600"/>
            <a:ext cx="636120" cy="636120"/>
          </a:xfrm>
          <a:prstGeom prst="ellipse">
            <a:avLst/>
          </a:prstGeom>
          <a:solidFill>
            <a:srgbClr val="ff0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nSpc>
                <a:spcPts val="2551"/>
              </a:lnSpc>
              <a:spcBef>
                <a:spcPts val="1001"/>
              </a:spcBef>
            </a:pPr>
            <a:r>
              <a:rPr b="1" lang="en-US" sz="2600" spc="-1" strike="noStrike">
                <a:solidFill>
                  <a:srgbClr val="000000"/>
                </a:solidFill>
                <a:latin typeface="Helvetica Neue"/>
                <a:ea typeface="Helvetica Neue"/>
              </a:rPr>
              <a:t>8. Model Training</a:t>
            </a:r>
            <a:endParaRPr b="0" lang="en-US" sz="2600" spc="-1" strike="noStrike">
              <a:latin typeface="Arial"/>
            </a:endParaRPr>
          </a:p>
        </p:txBody>
      </p:sp>
      <p:sp>
        <p:nvSpPr>
          <p:cNvPr id="1313"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314" name="Group 3"/>
          <p:cNvGrpSpPr/>
          <p:nvPr/>
        </p:nvGrpSpPr>
        <p:grpSpPr>
          <a:xfrm>
            <a:off x="14760" y="3187080"/>
            <a:ext cx="9138960" cy="2776320"/>
            <a:chOff x="14760" y="3187080"/>
            <a:chExt cx="9138960" cy="2776320"/>
          </a:xfrm>
        </p:grpSpPr>
        <p:pic>
          <p:nvPicPr>
            <p:cNvPr id="1315" name="Picture 23" descr=""/>
            <p:cNvPicPr/>
            <p:nvPr/>
          </p:nvPicPr>
          <p:blipFill>
            <a:blip r:embed="rId1"/>
            <a:stretch/>
          </p:blipFill>
          <p:spPr>
            <a:xfrm>
              <a:off x="14760" y="4322520"/>
              <a:ext cx="4109760" cy="1640880"/>
            </a:xfrm>
            <a:prstGeom prst="rect">
              <a:avLst/>
            </a:prstGeom>
            <a:ln>
              <a:noFill/>
            </a:ln>
          </p:spPr>
        </p:pic>
        <p:pic>
          <p:nvPicPr>
            <p:cNvPr id="1316" name="Picture 24" descr=""/>
            <p:cNvPicPr/>
            <p:nvPr/>
          </p:nvPicPr>
          <p:blipFill>
            <a:blip r:embed="rId2"/>
            <a:stretch/>
          </p:blipFill>
          <p:spPr>
            <a:xfrm>
              <a:off x="7482240" y="3187080"/>
              <a:ext cx="1671480" cy="2776320"/>
            </a:xfrm>
            <a:prstGeom prst="rect">
              <a:avLst/>
            </a:prstGeom>
            <a:ln>
              <a:noFill/>
            </a:ln>
          </p:spPr>
        </p:pic>
      </p:grpSp>
      <p:pic>
        <p:nvPicPr>
          <p:cNvPr id="1317" name="Picture 1316" descr=""/>
          <p:cNvPicPr/>
          <p:nvPr/>
        </p:nvPicPr>
        <p:blipFill>
          <a:blip r:embed="rId3"/>
          <a:stretch/>
        </p:blipFill>
        <p:spPr>
          <a:xfrm>
            <a:off x="1188720" y="1097280"/>
            <a:ext cx="6693840" cy="486612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CustomShape 1"/>
          <p:cNvSpPr/>
          <p:nvPr/>
        </p:nvSpPr>
        <p:spPr>
          <a:xfrm>
            <a:off x="949320" y="576000"/>
            <a:ext cx="7550280" cy="882720"/>
          </a:xfrm>
          <a:prstGeom prst="rect">
            <a:avLst/>
          </a:prstGeom>
          <a:noFill/>
          <a:ln>
            <a:noFill/>
          </a:ln>
        </p:spPr>
        <p:style>
          <a:lnRef idx="0"/>
          <a:fillRef idx="0"/>
          <a:effectRef idx="0"/>
          <a:fontRef idx="minor"/>
        </p:style>
        <p:txBody>
          <a:bodyPr lIns="90000" rIns="90000" tIns="45000" bIns="45000">
            <a:normAutofit/>
          </a:bodyPr>
          <a:p>
            <a:pPr algn="ctr">
              <a:lnSpc>
                <a:spcPts val="2551"/>
              </a:lnSpc>
              <a:spcBef>
                <a:spcPts val="1001"/>
              </a:spcBef>
            </a:pPr>
            <a:r>
              <a:rPr b="1" lang="en-US" sz="2600" spc="-1" strike="noStrike">
                <a:solidFill>
                  <a:srgbClr val="000000"/>
                </a:solidFill>
                <a:latin typeface="Helvetica Neue"/>
                <a:ea typeface="Helvetica Neue"/>
              </a:rPr>
              <a:t>* Visualizations and Adjustments </a:t>
            </a:r>
            <a:br/>
            <a:r>
              <a:rPr b="1" lang="en-US" sz="2000" spc="-1" strike="noStrike">
                <a:solidFill>
                  <a:srgbClr val="000000"/>
                </a:solidFill>
                <a:latin typeface="Helvetica Neue"/>
                <a:ea typeface="Helvetica Neue"/>
              </a:rPr>
              <a:t>2. Hyper-Parameter Tuning</a:t>
            </a:r>
            <a:endParaRPr b="0" lang="en-US" sz="2000" spc="-1" strike="noStrike">
              <a:latin typeface="Arial"/>
            </a:endParaRPr>
          </a:p>
        </p:txBody>
      </p:sp>
      <p:sp>
        <p:nvSpPr>
          <p:cNvPr id="1319" name="Line 2"/>
          <p:cNvSpPr/>
          <p:nvPr/>
        </p:nvSpPr>
        <p:spPr>
          <a:xfrm>
            <a:off x="822960" y="575640"/>
            <a:ext cx="0" cy="430200"/>
          </a:xfrm>
          <a:prstGeom prst="line">
            <a:avLst/>
          </a:prstGeom>
          <a:ln w="28440">
            <a:solidFill>
              <a:srgbClr val="f3b938"/>
            </a:solidFill>
            <a:round/>
          </a:ln>
        </p:spPr>
        <p:style>
          <a:lnRef idx="0"/>
          <a:fillRef idx="0"/>
          <a:effectRef idx="0"/>
          <a:fontRef idx="minor"/>
        </p:style>
      </p:sp>
      <p:grpSp>
        <p:nvGrpSpPr>
          <p:cNvPr id="1320" name="Group 3"/>
          <p:cNvGrpSpPr/>
          <p:nvPr/>
        </p:nvGrpSpPr>
        <p:grpSpPr>
          <a:xfrm>
            <a:off x="14760" y="3187080"/>
            <a:ext cx="9138960" cy="2776320"/>
            <a:chOff x="14760" y="3187080"/>
            <a:chExt cx="9138960" cy="2776320"/>
          </a:xfrm>
        </p:grpSpPr>
        <p:pic>
          <p:nvPicPr>
            <p:cNvPr id="1321" name="Picture 23" descr=""/>
            <p:cNvPicPr/>
            <p:nvPr/>
          </p:nvPicPr>
          <p:blipFill>
            <a:blip r:embed="rId1"/>
            <a:stretch/>
          </p:blipFill>
          <p:spPr>
            <a:xfrm>
              <a:off x="14760" y="4322520"/>
              <a:ext cx="4109760" cy="1640880"/>
            </a:xfrm>
            <a:prstGeom prst="rect">
              <a:avLst/>
            </a:prstGeom>
            <a:ln>
              <a:noFill/>
            </a:ln>
          </p:spPr>
        </p:pic>
        <p:pic>
          <p:nvPicPr>
            <p:cNvPr id="1322" name="Picture 24" descr=""/>
            <p:cNvPicPr/>
            <p:nvPr/>
          </p:nvPicPr>
          <p:blipFill>
            <a:blip r:embed="rId2"/>
            <a:stretch/>
          </p:blipFill>
          <p:spPr>
            <a:xfrm>
              <a:off x="7482240" y="3187080"/>
              <a:ext cx="1671480" cy="2776320"/>
            </a:xfrm>
            <a:prstGeom prst="rect">
              <a:avLst/>
            </a:prstGeom>
            <a:ln>
              <a:noFill/>
            </a:ln>
          </p:spPr>
        </p:pic>
      </p:grpSp>
      <p:pic>
        <p:nvPicPr>
          <p:cNvPr id="1323" name="Picture 1322" descr=""/>
          <p:cNvPicPr/>
          <p:nvPr/>
        </p:nvPicPr>
        <p:blipFill>
          <a:blip r:embed="rId3"/>
          <a:stretch/>
        </p:blipFill>
        <p:spPr>
          <a:xfrm>
            <a:off x="341280" y="1691640"/>
            <a:ext cx="8540640" cy="36075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4" name="Picture 1" descr=""/>
          <p:cNvPicPr/>
          <p:nvPr/>
        </p:nvPicPr>
        <p:blipFill>
          <a:blip r:embed="rId1"/>
          <a:stretch/>
        </p:blipFill>
        <p:spPr>
          <a:xfrm>
            <a:off x="14040" y="-259920"/>
            <a:ext cx="9138960" cy="2815920"/>
          </a:xfrm>
          <a:prstGeom prst="rect">
            <a:avLst/>
          </a:prstGeom>
          <a:ln>
            <a:noFill/>
          </a:ln>
        </p:spPr>
      </p:pic>
      <p:pic>
        <p:nvPicPr>
          <p:cNvPr id="1325" name="Picture 2" descr=""/>
          <p:cNvPicPr/>
          <p:nvPr/>
        </p:nvPicPr>
        <p:blipFill>
          <a:blip r:embed="rId2"/>
          <a:stretch/>
        </p:blipFill>
        <p:spPr>
          <a:xfrm>
            <a:off x="0" y="0"/>
            <a:ext cx="9138960" cy="1811520"/>
          </a:xfrm>
          <a:prstGeom prst="rect">
            <a:avLst/>
          </a:prstGeom>
          <a:ln>
            <a:noFill/>
          </a:ln>
        </p:spPr>
      </p:pic>
      <p:sp>
        <p:nvSpPr>
          <p:cNvPr id="1326" name="CustomShape 1"/>
          <p:cNvSpPr/>
          <p:nvPr/>
        </p:nvSpPr>
        <p:spPr>
          <a:xfrm>
            <a:off x="7222320" y="3168000"/>
            <a:ext cx="1679400" cy="2527200"/>
          </a:xfrm>
          <a:prstGeom prst="rect">
            <a:avLst/>
          </a:prstGeom>
          <a:solidFill>
            <a:srgbClr val="fbb040">
              <a:alpha val="17000"/>
            </a:srgbClr>
          </a:solidFill>
          <a:ln>
            <a:noFill/>
          </a:ln>
        </p:spPr>
        <p:style>
          <a:lnRef idx="0"/>
          <a:fillRef idx="0"/>
          <a:effectRef idx="0"/>
          <a:fontRef idx="minor"/>
        </p:style>
      </p:sp>
      <p:grpSp>
        <p:nvGrpSpPr>
          <p:cNvPr id="1327" name="Group 2"/>
          <p:cNvGrpSpPr/>
          <p:nvPr/>
        </p:nvGrpSpPr>
        <p:grpSpPr>
          <a:xfrm>
            <a:off x="7127640" y="1828800"/>
            <a:ext cx="2025360" cy="987120"/>
            <a:chOff x="7127640" y="1828800"/>
            <a:chExt cx="2025360" cy="987120"/>
          </a:xfrm>
        </p:grpSpPr>
        <p:sp>
          <p:nvSpPr>
            <p:cNvPr id="1328" name="CustomShape 3"/>
            <p:cNvSpPr/>
            <p:nvPr/>
          </p:nvSpPr>
          <p:spPr>
            <a:xfrm>
              <a:off x="7127640" y="1828800"/>
              <a:ext cx="2025360" cy="98712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29" name="CustomShape 4"/>
            <p:cNvSpPr/>
            <p:nvPr/>
          </p:nvSpPr>
          <p:spPr>
            <a:xfrm rot="5400000">
              <a:off x="8901720" y="2236320"/>
              <a:ext cx="241560" cy="171360"/>
            </a:xfrm>
            <a:prstGeom prst="triangle">
              <a:avLst>
                <a:gd name="adj" fmla="val 50000"/>
              </a:avLst>
            </a:prstGeom>
            <a:solidFill>
              <a:srgbClr val="f3b938"/>
            </a:solidFill>
            <a:ln w="25560">
              <a:noFill/>
            </a:ln>
          </p:spPr>
          <p:style>
            <a:lnRef idx="0"/>
            <a:fillRef idx="0"/>
            <a:effectRef idx="0"/>
            <a:fontRef idx="minor"/>
          </p:style>
        </p:sp>
      </p:grpSp>
      <p:grpSp>
        <p:nvGrpSpPr>
          <p:cNvPr id="1330" name="Group 5"/>
          <p:cNvGrpSpPr/>
          <p:nvPr/>
        </p:nvGrpSpPr>
        <p:grpSpPr>
          <a:xfrm>
            <a:off x="5329080" y="1828800"/>
            <a:ext cx="1981440" cy="987120"/>
            <a:chOff x="5329080" y="1828800"/>
            <a:chExt cx="1981440" cy="987120"/>
          </a:xfrm>
        </p:grpSpPr>
        <p:sp>
          <p:nvSpPr>
            <p:cNvPr id="1331" name="CustomShape 6"/>
            <p:cNvSpPr/>
            <p:nvPr/>
          </p:nvSpPr>
          <p:spPr>
            <a:xfrm>
              <a:off x="5329080" y="1828800"/>
              <a:ext cx="1815840" cy="98712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32" name="CustomShape 7"/>
            <p:cNvSpPr/>
            <p:nvPr/>
          </p:nvSpPr>
          <p:spPr>
            <a:xfrm rot="5400000">
              <a:off x="7103880" y="2236680"/>
              <a:ext cx="241560" cy="171360"/>
            </a:xfrm>
            <a:prstGeom prst="triangle">
              <a:avLst>
                <a:gd name="adj" fmla="val 50000"/>
              </a:avLst>
            </a:prstGeom>
            <a:solidFill>
              <a:srgbClr val="808080"/>
            </a:solidFill>
            <a:ln w="25560">
              <a:noFill/>
            </a:ln>
          </p:spPr>
          <p:style>
            <a:lnRef idx="0"/>
            <a:fillRef idx="0"/>
            <a:effectRef idx="0"/>
            <a:fontRef idx="minor"/>
          </p:style>
        </p:sp>
      </p:grpSp>
      <p:grpSp>
        <p:nvGrpSpPr>
          <p:cNvPr id="1333" name="Group 8"/>
          <p:cNvGrpSpPr/>
          <p:nvPr/>
        </p:nvGrpSpPr>
        <p:grpSpPr>
          <a:xfrm>
            <a:off x="3576600" y="1828800"/>
            <a:ext cx="1981080" cy="987120"/>
            <a:chOff x="3576600" y="1828800"/>
            <a:chExt cx="1981080" cy="987120"/>
          </a:xfrm>
        </p:grpSpPr>
        <p:sp>
          <p:nvSpPr>
            <p:cNvPr id="1334" name="CustomShape 9"/>
            <p:cNvSpPr/>
            <p:nvPr/>
          </p:nvSpPr>
          <p:spPr>
            <a:xfrm>
              <a:off x="3576600" y="1828800"/>
              <a:ext cx="1815840" cy="98712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35" name="CustomShape 10"/>
            <p:cNvSpPr/>
            <p:nvPr/>
          </p:nvSpPr>
          <p:spPr>
            <a:xfrm rot="5400000">
              <a:off x="5351040" y="2236680"/>
              <a:ext cx="241560" cy="171360"/>
            </a:xfrm>
            <a:prstGeom prst="triangle">
              <a:avLst>
                <a:gd name="adj" fmla="val 50000"/>
              </a:avLst>
            </a:prstGeom>
            <a:solidFill>
              <a:srgbClr val="000000"/>
            </a:solidFill>
            <a:ln w="25560">
              <a:noFill/>
            </a:ln>
          </p:spPr>
          <p:style>
            <a:lnRef idx="0"/>
            <a:fillRef idx="0"/>
            <a:effectRef idx="0"/>
            <a:fontRef idx="minor"/>
          </p:style>
        </p:sp>
      </p:grpSp>
      <p:grpSp>
        <p:nvGrpSpPr>
          <p:cNvPr id="1336" name="Group 11"/>
          <p:cNvGrpSpPr/>
          <p:nvPr/>
        </p:nvGrpSpPr>
        <p:grpSpPr>
          <a:xfrm>
            <a:off x="1824120" y="1828800"/>
            <a:ext cx="1981080" cy="987120"/>
            <a:chOff x="1824120" y="1828800"/>
            <a:chExt cx="1981080" cy="987120"/>
          </a:xfrm>
        </p:grpSpPr>
        <p:sp>
          <p:nvSpPr>
            <p:cNvPr id="1337" name="CustomShape 12"/>
            <p:cNvSpPr/>
            <p:nvPr/>
          </p:nvSpPr>
          <p:spPr>
            <a:xfrm>
              <a:off x="1824120" y="1828800"/>
              <a:ext cx="1815840" cy="987120"/>
            </a:xfrm>
            <a:prstGeom prst="rect">
              <a:avLst/>
            </a:prstGeom>
            <a:solidFill>
              <a:srgbClr val="808080"/>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38" name="CustomShape 13"/>
            <p:cNvSpPr/>
            <p:nvPr/>
          </p:nvSpPr>
          <p:spPr>
            <a:xfrm rot="5400000">
              <a:off x="3598560" y="2236680"/>
              <a:ext cx="241560" cy="171360"/>
            </a:xfrm>
            <a:prstGeom prst="triangle">
              <a:avLst>
                <a:gd name="adj" fmla="val 50000"/>
              </a:avLst>
            </a:prstGeom>
            <a:solidFill>
              <a:srgbClr val="808080"/>
            </a:solidFill>
            <a:ln w="25560">
              <a:noFill/>
            </a:ln>
          </p:spPr>
          <p:style>
            <a:lnRef idx="0"/>
            <a:fillRef idx="0"/>
            <a:effectRef idx="0"/>
            <a:fontRef idx="minor"/>
          </p:style>
        </p:sp>
      </p:grpSp>
      <p:grpSp>
        <p:nvGrpSpPr>
          <p:cNvPr id="1339" name="Group 14"/>
          <p:cNvGrpSpPr/>
          <p:nvPr/>
        </p:nvGrpSpPr>
        <p:grpSpPr>
          <a:xfrm>
            <a:off x="0" y="1828800"/>
            <a:ext cx="2052720" cy="987120"/>
            <a:chOff x="0" y="1828800"/>
            <a:chExt cx="2052720" cy="987120"/>
          </a:xfrm>
        </p:grpSpPr>
        <p:sp>
          <p:nvSpPr>
            <p:cNvPr id="1340" name="CustomShape 15"/>
            <p:cNvSpPr/>
            <p:nvPr/>
          </p:nvSpPr>
          <p:spPr>
            <a:xfrm>
              <a:off x="0" y="1828800"/>
              <a:ext cx="1881360" cy="987120"/>
            </a:xfrm>
            <a:prstGeom prst="rect">
              <a:avLst/>
            </a:prstGeom>
            <a:solidFill>
              <a:srgbClr val="f3b938"/>
            </a:solidFill>
            <a:ln w="2556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ffffff"/>
                  </a:solidFill>
                  <a:latin typeface="Helvetica Neue"/>
                  <a:ea typeface="Helvetica Neue"/>
                </a:rPr>
                <a:t> </a:t>
              </a:r>
              <a:endParaRPr b="0" lang="en-US" sz="1800" spc="-1" strike="noStrike">
                <a:latin typeface="Arial"/>
              </a:endParaRPr>
            </a:p>
          </p:txBody>
        </p:sp>
        <p:sp>
          <p:nvSpPr>
            <p:cNvPr id="1341" name="CustomShape 16"/>
            <p:cNvSpPr/>
            <p:nvPr/>
          </p:nvSpPr>
          <p:spPr>
            <a:xfrm rot="5400000">
              <a:off x="1842840" y="2233440"/>
              <a:ext cx="241560" cy="177840"/>
            </a:xfrm>
            <a:prstGeom prst="triangle">
              <a:avLst>
                <a:gd name="adj" fmla="val 50000"/>
              </a:avLst>
            </a:prstGeom>
            <a:solidFill>
              <a:srgbClr val="f3b938"/>
            </a:solidFill>
            <a:ln w="25560">
              <a:noFill/>
            </a:ln>
          </p:spPr>
          <p:style>
            <a:lnRef idx="0"/>
            <a:fillRef idx="0"/>
            <a:effectRef idx="0"/>
            <a:fontRef idx="minor"/>
          </p:style>
        </p:sp>
      </p:grpSp>
      <p:sp>
        <p:nvSpPr>
          <p:cNvPr id="1342" name="CustomShape 17"/>
          <p:cNvSpPr/>
          <p:nvPr/>
        </p:nvSpPr>
        <p:spPr>
          <a:xfrm>
            <a:off x="3719520" y="3168000"/>
            <a:ext cx="1679400" cy="2527200"/>
          </a:xfrm>
          <a:prstGeom prst="rect">
            <a:avLst/>
          </a:prstGeom>
          <a:solidFill>
            <a:srgbClr val="fbb040">
              <a:alpha val="17000"/>
            </a:srgbClr>
          </a:solidFill>
          <a:ln>
            <a:noFill/>
          </a:ln>
        </p:spPr>
        <p:style>
          <a:lnRef idx="0"/>
          <a:fillRef idx="0"/>
          <a:effectRef idx="0"/>
          <a:fontRef idx="minor"/>
        </p:style>
      </p:sp>
      <p:sp>
        <p:nvSpPr>
          <p:cNvPr id="1343" name="CustomShape 18"/>
          <p:cNvSpPr/>
          <p:nvPr/>
        </p:nvSpPr>
        <p:spPr>
          <a:xfrm>
            <a:off x="1947960" y="3168000"/>
            <a:ext cx="1679400" cy="2527200"/>
          </a:xfrm>
          <a:prstGeom prst="rect">
            <a:avLst/>
          </a:prstGeom>
          <a:solidFill>
            <a:srgbClr val="f2f2f2">
              <a:alpha val="50000"/>
            </a:srgbClr>
          </a:solidFill>
          <a:ln>
            <a:noFill/>
          </a:ln>
        </p:spPr>
        <p:style>
          <a:lnRef idx="0"/>
          <a:fillRef idx="0"/>
          <a:effectRef idx="0"/>
          <a:fontRef idx="minor"/>
        </p:style>
      </p:sp>
      <p:sp>
        <p:nvSpPr>
          <p:cNvPr id="1344" name="CustomShape 19"/>
          <p:cNvSpPr/>
          <p:nvPr/>
        </p:nvSpPr>
        <p:spPr>
          <a:xfrm>
            <a:off x="147600" y="3168000"/>
            <a:ext cx="1634760" cy="2527200"/>
          </a:xfrm>
          <a:prstGeom prst="rect">
            <a:avLst/>
          </a:prstGeom>
          <a:solidFill>
            <a:srgbClr val="fbb040">
              <a:alpha val="17000"/>
            </a:srgbClr>
          </a:solidFill>
          <a:ln>
            <a:noFill/>
          </a:ln>
        </p:spPr>
        <p:style>
          <a:lnRef idx="0"/>
          <a:fillRef idx="0"/>
          <a:effectRef idx="0"/>
          <a:fontRef idx="minor"/>
        </p:style>
      </p:sp>
      <p:sp>
        <p:nvSpPr>
          <p:cNvPr id="1345" name="CustomShape 20"/>
          <p:cNvSpPr/>
          <p:nvPr/>
        </p:nvSpPr>
        <p:spPr>
          <a:xfrm>
            <a:off x="5465880" y="3168000"/>
            <a:ext cx="1679400" cy="2527200"/>
          </a:xfrm>
          <a:prstGeom prst="rect">
            <a:avLst/>
          </a:prstGeom>
          <a:solidFill>
            <a:srgbClr val="f2f2f2">
              <a:alpha val="50000"/>
            </a:srgbClr>
          </a:solidFill>
          <a:ln>
            <a:noFill/>
          </a:ln>
        </p:spPr>
        <p:style>
          <a:lnRef idx="0"/>
          <a:fillRef idx="0"/>
          <a:effectRef idx="0"/>
          <a:fontRef idx="minor"/>
        </p:style>
      </p:sp>
      <p:sp>
        <p:nvSpPr>
          <p:cNvPr id="1346" name="CustomShape 21"/>
          <p:cNvSpPr/>
          <p:nvPr/>
        </p:nvSpPr>
        <p:spPr>
          <a:xfrm>
            <a:off x="241200" y="2057400"/>
            <a:ext cx="145944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DATA VISUALIZATION</a:t>
            </a:r>
            <a:endParaRPr b="0" lang="en-US" sz="1100" spc="-1" strike="noStrike">
              <a:latin typeface="Arial"/>
            </a:endParaRPr>
          </a:p>
        </p:txBody>
      </p:sp>
      <p:sp>
        <p:nvSpPr>
          <p:cNvPr id="1347" name="CustomShape 22"/>
          <p:cNvSpPr/>
          <p:nvPr/>
        </p:nvSpPr>
        <p:spPr>
          <a:xfrm>
            <a:off x="2066400" y="2057400"/>
            <a:ext cx="145944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MACHINE LEARNING</a:t>
            </a:r>
            <a:endParaRPr b="0" lang="en-US" sz="1100" spc="-1" strike="noStrike">
              <a:latin typeface="Arial"/>
            </a:endParaRPr>
          </a:p>
        </p:txBody>
      </p:sp>
      <p:sp>
        <p:nvSpPr>
          <p:cNvPr id="1348" name="CustomShape 23"/>
          <p:cNvSpPr/>
          <p:nvPr/>
        </p:nvSpPr>
        <p:spPr>
          <a:xfrm>
            <a:off x="3971880" y="2057400"/>
            <a:ext cx="121428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NLP LIBRARIES</a:t>
            </a:r>
            <a:endParaRPr b="0" lang="en-US" sz="1100" spc="-1" strike="noStrike">
              <a:latin typeface="Arial"/>
            </a:endParaRPr>
          </a:p>
        </p:txBody>
      </p:sp>
      <p:sp>
        <p:nvSpPr>
          <p:cNvPr id="1349" name="CustomShape 24"/>
          <p:cNvSpPr/>
          <p:nvPr/>
        </p:nvSpPr>
        <p:spPr>
          <a:xfrm>
            <a:off x="5715000" y="2057400"/>
            <a:ext cx="121428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LANGUAGE SUPPORT</a:t>
            </a:r>
            <a:endParaRPr b="0" lang="en-US" sz="1100" spc="-1" strike="noStrike">
              <a:latin typeface="Arial"/>
            </a:endParaRPr>
          </a:p>
        </p:txBody>
      </p:sp>
      <p:sp>
        <p:nvSpPr>
          <p:cNvPr id="1350" name="CustomShape 25"/>
          <p:cNvSpPr/>
          <p:nvPr/>
        </p:nvSpPr>
        <p:spPr>
          <a:xfrm>
            <a:off x="7498080" y="2057400"/>
            <a:ext cx="1306440" cy="430920"/>
          </a:xfrm>
          <a:prstGeom prst="rect">
            <a:avLst/>
          </a:prstGeom>
          <a:noFill/>
          <a:ln>
            <a:noFill/>
          </a:ln>
        </p:spPr>
        <p:style>
          <a:lnRef idx="0"/>
          <a:fillRef idx="0"/>
          <a:effectRef idx="0"/>
          <a:fontRef idx="minor"/>
        </p:style>
        <p:txBody>
          <a:bodyPr lIns="90000" rIns="90000" tIns="45000" bIns="45000">
            <a:spAutoFit/>
          </a:bodyPr>
          <a:p>
            <a:pPr algn="ctr">
              <a:lnSpc>
                <a:spcPct val="102000"/>
              </a:lnSpc>
            </a:pPr>
            <a:r>
              <a:rPr b="1" lang="en-US" sz="1100" spc="-1" strike="noStrike">
                <a:solidFill>
                  <a:srgbClr val="ffffff"/>
                </a:solidFill>
                <a:latin typeface="Helvetica Neue"/>
                <a:ea typeface="Helvetica Neue"/>
              </a:rPr>
              <a:t>DISTRIBUTED COMPUTING</a:t>
            </a:r>
            <a:endParaRPr b="0" lang="en-US" sz="1100" spc="-1" strike="noStrike">
              <a:latin typeface="Arial"/>
            </a:endParaRPr>
          </a:p>
        </p:txBody>
      </p:sp>
      <p:sp>
        <p:nvSpPr>
          <p:cNvPr id="1351" name="CustomShape 26"/>
          <p:cNvSpPr/>
          <p:nvPr/>
        </p:nvSpPr>
        <p:spPr>
          <a:xfrm>
            <a:off x="1889280" y="3267000"/>
            <a:ext cx="1825200" cy="98820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TensorFlow</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Keras</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Sci-Kit Learn</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PyTorch</a:t>
            </a:r>
            <a:endParaRPr b="0" lang="en-US" sz="1100" spc="-1" strike="noStrike">
              <a:latin typeface="Arial"/>
            </a:endParaRPr>
          </a:p>
        </p:txBody>
      </p:sp>
      <p:sp>
        <p:nvSpPr>
          <p:cNvPr id="1352" name="CustomShape 27"/>
          <p:cNvSpPr/>
          <p:nvPr/>
        </p:nvSpPr>
        <p:spPr>
          <a:xfrm>
            <a:off x="114840" y="3290760"/>
            <a:ext cx="1611000" cy="139932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Tableau</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Power BI</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R</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Apache Mahout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PyPlot and Pandas</a:t>
            </a:r>
            <a:endParaRPr b="0" lang="en-US" sz="1100" spc="-1" strike="noStrike">
              <a:latin typeface="Arial"/>
            </a:endParaRPr>
          </a:p>
        </p:txBody>
      </p:sp>
      <p:sp>
        <p:nvSpPr>
          <p:cNvPr id="1353" name="CustomShape 28"/>
          <p:cNvSpPr/>
          <p:nvPr/>
        </p:nvSpPr>
        <p:spPr>
          <a:xfrm>
            <a:off x="5440680" y="3267000"/>
            <a:ext cx="1611000" cy="100296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Apache Open NLP</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Google Cloud Natural Language</a:t>
            </a:r>
            <a:endParaRPr b="0" lang="en-US" sz="1100" spc="-1" strike="noStrike">
              <a:latin typeface="Arial"/>
            </a:endParaRPr>
          </a:p>
        </p:txBody>
      </p:sp>
      <p:sp>
        <p:nvSpPr>
          <p:cNvPr id="1354" name="CustomShape 29"/>
          <p:cNvSpPr/>
          <p:nvPr/>
        </p:nvSpPr>
        <p:spPr>
          <a:xfrm>
            <a:off x="3689280" y="3267000"/>
            <a:ext cx="1715760" cy="139932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NLTK (Natural Language Toolkit)</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SpaCy</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GenSim</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Stanford Core NLP</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Spark NLP</a:t>
            </a:r>
            <a:endParaRPr b="0" lang="en-US" sz="1100" spc="-1" strike="noStrike">
              <a:latin typeface="Arial"/>
            </a:endParaRPr>
          </a:p>
        </p:txBody>
      </p:sp>
      <p:sp>
        <p:nvSpPr>
          <p:cNvPr id="1355" name="CustomShape 30"/>
          <p:cNvSpPr/>
          <p:nvPr/>
        </p:nvSpPr>
        <p:spPr>
          <a:xfrm>
            <a:off x="7310520" y="3279240"/>
            <a:ext cx="1523880" cy="1231920"/>
          </a:xfrm>
          <a:prstGeom prst="rect">
            <a:avLst/>
          </a:prstGeom>
          <a:noFill/>
          <a:ln>
            <a:noFill/>
          </a:ln>
        </p:spPr>
        <p:style>
          <a:lnRef idx="0"/>
          <a:fillRef idx="0"/>
          <a:effectRef idx="0"/>
          <a:fontRef idx="minor"/>
        </p:style>
        <p:txBody>
          <a:bodyPr lIns="90000" rIns="90000" tIns="45000" bIns="45000">
            <a:spAutoFit/>
          </a:bodyPr>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Apache Spark</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Elephas</a:t>
            </a:r>
            <a:endParaRPr b="0" lang="en-US" sz="1100" spc="-1" strike="noStrike">
              <a:latin typeface="Arial"/>
            </a:endParaRPr>
          </a:p>
          <a:p>
            <a:pPr marL="228600" indent="-223560">
              <a:lnSpc>
                <a:spcPct val="100000"/>
              </a:lnSpc>
              <a:spcBef>
                <a:spcPts val="601"/>
              </a:spcBef>
              <a:buClr>
                <a:srgbClr val="000000"/>
              </a:buClr>
              <a:buFont typeface="Wingdings" charset="2"/>
              <a:buChar char=""/>
            </a:pPr>
            <a:r>
              <a:rPr b="0" lang="en-US" sz="1100" spc="-1" strike="noStrike">
                <a:solidFill>
                  <a:srgbClr val="000000"/>
                </a:solidFill>
                <a:latin typeface="Helvetica Neue"/>
                <a:ea typeface="Helvetica Neue"/>
              </a:rPr>
              <a:t>Horovod</a:t>
            </a:r>
            <a:endParaRPr b="0" lang="en-US" sz="1100" spc="-1" strike="noStrike">
              <a:latin typeface="Arial"/>
            </a:endParaRPr>
          </a:p>
          <a:p>
            <a:pPr>
              <a:lnSpc>
                <a:spcPct val="100000"/>
              </a:lnSpc>
              <a:spcBef>
                <a:spcPts val="601"/>
              </a:spcBef>
            </a:pPr>
            <a:endParaRPr b="0" lang="en-US" sz="1100" spc="-1" strike="noStrike">
              <a:latin typeface="Arial"/>
            </a:endParaRPr>
          </a:p>
          <a:p>
            <a:pPr marL="228600" indent="-223560">
              <a:lnSpc>
                <a:spcPct val="100000"/>
              </a:lnSpc>
              <a:spcBef>
                <a:spcPts val="601"/>
              </a:spcBef>
            </a:pPr>
            <a:endParaRPr b="0" lang="en-US" sz="1100" spc="-1" strike="noStrike">
              <a:latin typeface="Arial"/>
            </a:endParaRPr>
          </a:p>
        </p:txBody>
      </p:sp>
      <p:sp>
        <p:nvSpPr>
          <p:cNvPr id="1356" name="CustomShape 31"/>
          <p:cNvSpPr/>
          <p:nvPr/>
        </p:nvSpPr>
        <p:spPr>
          <a:xfrm>
            <a:off x="985680" y="808560"/>
            <a:ext cx="7056720" cy="375840"/>
          </a:xfrm>
          <a:prstGeom prst="rect">
            <a:avLst/>
          </a:prstGeom>
          <a:solidFill>
            <a:srgbClr val="000000"/>
          </a:solidFill>
          <a:ln w="25560">
            <a:noFill/>
          </a:ln>
        </p:spPr>
        <p:style>
          <a:lnRef idx="0"/>
          <a:fillRef idx="0"/>
          <a:effectRef idx="0"/>
          <a:fontRef idx="minor"/>
        </p:style>
        <p:txBody>
          <a:bodyPr lIns="90000" rIns="90000" tIns="45000" bIns="45000" anchor="ctr">
            <a:noAutofit/>
          </a:bodyPr>
          <a:p>
            <a:pPr algn="ctr">
              <a:lnSpc>
                <a:spcPct val="100000"/>
              </a:lnSpc>
            </a:pPr>
            <a:r>
              <a:rPr b="1" lang="en-US" sz="1800" spc="-1" strike="noStrike">
                <a:solidFill>
                  <a:srgbClr val="ffffff"/>
                </a:solidFill>
                <a:latin typeface="Helvetica Neue"/>
                <a:ea typeface="DejaVu Sans"/>
              </a:rPr>
              <a:t>NLP TOOLS</a:t>
            </a:r>
            <a:endParaRPr b="0" lang="en-US" sz="1800" spc="-1" strike="noStrike">
              <a:latin typeface="Arial"/>
            </a:endParaRPr>
          </a:p>
        </p:txBody>
      </p:sp>
      <p:sp>
        <p:nvSpPr>
          <p:cNvPr id="1357" name="Line 32"/>
          <p:cNvSpPr/>
          <p:nvPr/>
        </p:nvSpPr>
        <p:spPr>
          <a:xfrm>
            <a:off x="609480" y="798480"/>
            <a:ext cx="0" cy="381240"/>
          </a:xfrm>
          <a:prstGeom prst="line">
            <a:avLst/>
          </a:prstGeom>
          <a:ln w="28440">
            <a:solidFill>
              <a:srgbClr val="f3b938"/>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CustomShape 1"/>
          <p:cNvSpPr/>
          <p:nvPr/>
        </p:nvSpPr>
        <p:spPr>
          <a:xfrm>
            <a:off x="456840" y="2500560"/>
            <a:ext cx="8224920" cy="8524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Understanding </a:t>
            </a:r>
            <a:br/>
            <a:r>
              <a:rPr b="1" lang="en-US" sz="2800" spc="-1" strike="noStrike">
                <a:solidFill>
                  <a:srgbClr val="000000"/>
                </a:solidFill>
                <a:latin typeface="Helvetica Neue"/>
                <a:ea typeface="DejaVu Sans"/>
              </a:rPr>
              <a:t>Call Transcripts Analytics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9" name="Picture 1358" descr=""/>
          <p:cNvPicPr/>
          <p:nvPr/>
        </p:nvPicPr>
        <p:blipFill>
          <a:blip r:embed="rId1"/>
          <a:stretch/>
        </p:blipFill>
        <p:spPr>
          <a:xfrm>
            <a:off x="925200" y="1400760"/>
            <a:ext cx="7485840" cy="4358520"/>
          </a:xfrm>
          <a:prstGeom prst="rect">
            <a:avLst/>
          </a:prstGeom>
          <a:ln>
            <a:noFill/>
          </a:ln>
        </p:spPr>
      </p:pic>
      <p:sp>
        <p:nvSpPr>
          <p:cNvPr id="1360" name="CustomShape 1"/>
          <p:cNvSpPr/>
          <p:nvPr/>
        </p:nvSpPr>
        <p:spPr>
          <a:xfrm>
            <a:off x="3749040" y="1537920"/>
            <a:ext cx="1827360" cy="485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00" spc="-1" strike="noStrike">
                <a:solidFill>
                  <a:srgbClr val="000000"/>
                </a:solidFill>
                <a:latin typeface="Liberation Sans Narrow"/>
                <a:ea typeface="DejaVu Sans"/>
              </a:rPr>
              <a:t>Pre-Processing and Feature Engineering</a:t>
            </a:r>
            <a:endParaRPr b="0" lang="en-US" sz="1300" spc="-1" strike="noStrike">
              <a:latin typeface="Arial"/>
            </a:endParaRPr>
          </a:p>
        </p:txBody>
      </p:sp>
      <p:sp>
        <p:nvSpPr>
          <p:cNvPr id="1361" name="CustomShape 2"/>
          <p:cNvSpPr/>
          <p:nvPr/>
        </p:nvSpPr>
        <p:spPr>
          <a:xfrm>
            <a:off x="6067440" y="1573920"/>
            <a:ext cx="1154520" cy="54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Liberation Sans Narrow"/>
                <a:ea typeface="DejaVu Sans"/>
              </a:rPr>
              <a:t>Vectorization</a:t>
            </a:r>
            <a:endParaRPr b="0" lang="en-US" sz="1500" spc="-1" strike="noStrike">
              <a:latin typeface="Arial"/>
            </a:endParaRPr>
          </a:p>
        </p:txBody>
      </p:sp>
      <p:sp>
        <p:nvSpPr>
          <p:cNvPr id="1362" name="CustomShape 3"/>
          <p:cNvSpPr/>
          <p:nvPr/>
        </p:nvSpPr>
        <p:spPr>
          <a:xfrm>
            <a:off x="1848240" y="3912480"/>
            <a:ext cx="1442160" cy="317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Liberation Sans Narrow"/>
                <a:ea typeface="DejaVu Sans"/>
              </a:rPr>
              <a:t>: Skip-gram, etc.</a:t>
            </a:r>
            <a:endParaRPr b="0" lang="en-US" sz="1500" spc="-1" strike="noStrike">
              <a:latin typeface="Arial"/>
            </a:endParaRPr>
          </a:p>
        </p:txBody>
      </p:sp>
      <p:sp>
        <p:nvSpPr>
          <p:cNvPr id="1363" name="CustomShape 4"/>
          <p:cNvSpPr/>
          <p:nvPr/>
        </p:nvSpPr>
        <p:spPr>
          <a:xfrm>
            <a:off x="3713040" y="3931920"/>
            <a:ext cx="1269000" cy="54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Liberation Sans Narrow"/>
                <a:ea typeface="DejaVu Sans"/>
              </a:rPr>
              <a:t>Deep Learning</a:t>
            </a:r>
            <a:endParaRPr b="0" lang="en-US" sz="1500" spc="-1" strike="noStrike">
              <a:latin typeface="Arial"/>
            </a:endParaRPr>
          </a:p>
        </p:txBody>
      </p:sp>
      <p:sp>
        <p:nvSpPr>
          <p:cNvPr id="1364" name="CustomShape 5"/>
          <p:cNvSpPr/>
          <p:nvPr/>
        </p:nvSpPr>
        <p:spPr>
          <a:xfrm>
            <a:off x="457200" y="510120"/>
            <a:ext cx="8227800" cy="6699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NLP Pipeline</a:t>
            </a:r>
            <a:endParaRPr b="0" lang="en-US" sz="4400" spc="-1" strike="noStrike">
              <a:latin typeface="Arial"/>
            </a:endParaRPr>
          </a:p>
        </p:txBody>
      </p:sp>
      <p:sp>
        <p:nvSpPr>
          <p:cNvPr id="1365" name="CustomShape 6"/>
          <p:cNvSpPr/>
          <p:nvPr/>
        </p:nvSpPr>
        <p:spPr>
          <a:xfrm>
            <a:off x="1790640" y="2140200"/>
            <a:ext cx="677160" cy="327600"/>
          </a:xfrm>
          <a:prstGeom prst="rect">
            <a:avLst/>
          </a:prstGeom>
          <a:solidFill>
            <a:srgbClr val="ffffff"/>
          </a:solidFill>
          <a:ln>
            <a:solidFill>
              <a:srgbClr val="ffffff"/>
            </a:solidFill>
          </a:ln>
        </p:spPr>
        <p:style>
          <a:lnRef idx="0"/>
          <a:fillRef idx="0"/>
          <a:effectRef idx="0"/>
          <a:fontRef idx="minor"/>
        </p:style>
      </p:sp>
      <p:sp>
        <p:nvSpPr>
          <p:cNvPr id="1366" name="CustomShape 7"/>
          <p:cNvSpPr/>
          <p:nvPr/>
        </p:nvSpPr>
        <p:spPr>
          <a:xfrm>
            <a:off x="1718640" y="2170080"/>
            <a:ext cx="812880" cy="295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350" spc="-1" strike="noStrike">
                <a:solidFill>
                  <a:srgbClr val="000000"/>
                </a:solidFill>
                <a:latin typeface="Arial"/>
                <a:ea typeface="DejaVu Sans"/>
              </a:rPr>
              <a:t>Nuance</a:t>
            </a:r>
            <a:endParaRPr b="0" lang="en-US" sz="135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CustomShape 1"/>
          <p:cNvSpPr/>
          <p:nvPr/>
        </p:nvSpPr>
        <p:spPr>
          <a:xfrm>
            <a:off x="3360600" y="753840"/>
            <a:ext cx="2304000" cy="3387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1" lang="en-US" sz="2100" spc="-1" strike="noStrike" cap="all">
                <a:solidFill>
                  <a:srgbClr val="000000"/>
                </a:solidFill>
                <a:latin typeface="Helvetica Neue"/>
                <a:ea typeface="DejaVu Sans"/>
              </a:rPr>
              <a:t>The Process</a:t>
            </a:r>
            <a:endParaRPr b="0" lang="en-US" sz="2100" spc="-1" strike="noStrike">
              <a:latin typeface="Arial"/>
            </a:endParaRPr>
          </a:p>
        </p:txBody>
      </p:sp>
      <p:pic>
        <p:nvPicPr>
          <p:cNvPr id="1133" name="Picture 1132" descr=""/>
          <p:cNvPicPr/>
          <p:nvPr/>
        </p:nvPicPr>
        <p:blipFill>
          <a:blip r:embed="rId1"/>
          <a:stretch/>
        </p:blipFill>
        <p:spPr>
          <a:xfrm>
            <a:off x="1188720" y="1371600"/>
            <a:ext cx="6962400" cy="447012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CustomShape 1"/>
          <p:cNvSpPr/>
          <p:nvPr/>
        </p:nvSpPr>
        <p:spPr>
          <a:xfrm>
            <a:off x="456840" y="631440"/>
            <a:ext cx="8224920" cy="4258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Key Performance Indicators (KPIs)</a:t>
            </a:r>
            <a:endParaRPr b="0" lang="en-US" sz="2800" spc="-1" strike="noStrike">
              <a:latin typeface="Arial"/>
            </a:endParaRPr>
          </a:p>
        </p:txBody>
      </p:sp>
      <p:pic>
        <p:nvPicPr>
          <p:cNvPr id="1368" name="Picture 1367" descr=""/>
          <p:cNvPicPr/>
          <p:nvPr/>
        </p:nvPicPr>
        <p:blipFill>
          <a:blip r:embed="rId1"/>
          <a:stretch/>
        </p:blipFill>
        <p:spPr>
          <a:xfrm>
            <a:off x="2489040" y="1182960"/>
            <a:ext cx="4084200" cy="53049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CustomShape 1"/>
          <p:cNvSpPr/>
          <p:nvPr/>
        </p:nvSpPr>
        <p:spPr>
          <a:xfrm>
            <a:off x="457200" y="510120"/>
            <a:ext cx="822636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QA Team KPI Analysis</a:t>
            </a:r>
            <a:endParaRPr b="0" lang="en-US" sz="4400" spc="-1" strike="noStrike">
              <a:latin typeface="Arial"/>
            </a:endParaRPr>
          </a:p>
        </p:txBody>
      </p:sp>
      <p:pic>
        <p:nvPicPr>
          <p:cNvPr id="1370" name="Picture 1369" descr=""/>
          <p:cNvPicPr/>
          <p:nvPr/>
        </p:nvPicPr>
        <p:blipFill>
          <a:blip r:embed="rId1"/>
          <a:stretch/>
        </p:blipFill>
        <p:spPr>
          <a:xfrm>
            <a:off x="1043640" y="1507320"/>
            <a:ext cx="7350840" cy="420372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CustomShape 1"/>
          <p:cNvSpPr/>
          <p:nvPr/>
        </p:nvSpPr>
        <p:spPr>
          <a:xfrm>
            <a:off x="456840" y="631440"/>
            <a:ext cx="8224920" cy="4258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Top Priority: Failure</a:t>
            </a:r>
            <a:endParaRPr b="0" lang="en-US" sz="2800" spc="-1" strike="noStrike">
              <a:latin typeface="Arial"/>
            </a:endParaRPr>
          </a:p>
        </p:txBody>
      </p:sp>
      <p:sp>
        <p:nvSpPr>
          <p:cNvPr id="1372" name="CustomShape 2"/>
          <p:cNvSpPr/>
          <p:nvPr/>
        </p:nvSpPr>
        <p:spPr>
          <a:xfrm>
            <a:off x="823320" y="2306880"/>
            <a:ext cx="8224920" cy="28450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1100" spc="-1" strike="noStrike">
                <a:solidFill>
                  <a:srgbClr val="000000"/>
                </a:solidFill>
                <a:latin typeface="Arial"/>
                <a:ea typeface="Arial"/>
              </a:rPr>
              <a:t>The Integrity and Professionalism parameter has a “</a:t>
            </a:r>
            <a:r>
              <a:rPr b="1" lang="en-US" sz="1100" spc="-1" strike="noStrike">
                <a:solidFill>
                  <a:srgbClr val="c9211e"/>
                </a:solidFill>
                <a:latin typeface="Arial"/>
                <a:ea typeface="Arial"/>
              </a:rPr>
              <a:t>Fatal</a:t>
            </a:r>
            <a:r>
              <a:rPr b="1" lang="en-US" sz="1100" spc="-1" strike="noStrike">
                <a:solidFill>
                  <a:srgbClr val="000000"/>
                </a:solidFill>
                <a:latin typeface="Arial"/>
                <a:ea typeface="Arial"/>
              </a:rPr>
              <a:t>” impact on the Quality Evaluation. </a:t>
            </a:r>
            <a:br/>
            <a:r>
              <a:rPr b="1" lang="en-US" sz="1100" spc="-1" strike="noStrike">
                <a:solidFill>
                  <a:srgbClr val="000000"/>
                </a:solidFill>
                <a:latin typeface="Arial"/>
                <a:ea typeface="Arial"/>
              </a:rPr>
              <a:t>A grade of “</a:t>
            </a:r>
            <a:r>
              <a:rPr b="1" lang="en-US" sz="1100" spc="-1" strike="noStrike">
                <a:solidFill>
                  <a:srgbClr val="c9211e"/>
                </a:solidFill>
                <a:latin typeface="Arial"/>
                <a:ea typeface="Arial"/>
              </a:rPr>
              <a:t>Did Not Demonstrate</a:t>
            </a:r>
            <a:r>
              <a:rPr b="1" lang="en-US" sz="1100" spc="-1" strike="noStrike">
                <a:solidFill>
                  <a:srgbClr val="000000"/>
                </a:solidFill>
                <a:latin typeface="Arial"/>
                <a:ea typeface="Arial"/>
              </a:rPr>
              <a:t>” in this parameter will lead to a </a:t>
            </a:r>
            <a:r>
              <a:rPr b="1" lang="en-US" sz="1100" spc="-1" strike="noStrike">
                <a:solidFill>
                  <a:srgbClr val="c9211e"/>
                </a:solidFill>
                <a:latin typeface="Arial"/>
                <a:ea typeface="Arial"/>
              </a:rPr>
              <a:t>zero</a:t>
            </a:r>
            <a:r>
              <a:rPr b="1" lang="en-US" sz="1100" spc="-1" strike="noStrike">
                <a:solidFill>
                  <a:srgbClr val="810000"/>
                </a:solidFill>
                <a:latin typeface="Arial"/>
                <a:ea typeface="Arial"/>
              </a:rPr>
              <a:t> </a:t>
            </a:r>
            <a:r>
              <a:rPr b="1" lang="en-US" sz="1100" spc="-1" strike="noStrike">
                <a:solidFill>
                  <a:srgbClr val="000000"/>
                </a:solidFill>
                <a:latin typeface="Arial"/>
                <a:ea typeface="Arial"/>
              </a:rPr>
              <a:t>score and disciplinary action.</a:t>
            </a:r>
            <a:endParaRPr b="0" lang="en-US" sz="1100" spc="-1" strike="noStrike">
              <a:latin typeface="Arial"/>
            </a:endParaRPr>
          </a:p>
          <a:p>
            <a:pPr algn="ctr">
              <a:lnSpc>
                <a:spcPct val="100000"/>
              </a:lnSpc>
            </a:pPr>
            <a:endParaRPr b="0" lang="en-US" sz="1100" spc="-1" strike="noStrike">
              <a:latin typeface="Arial"/>
            </a:endParaRPr>
          </a:p>
          <a:p>
            <a:pPr lvl="1" marL="432000" indent="-21168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Rudeness</a:t>
            </a:r>
            <a:endParaRPr b="0" lang="en-US" sz="1100" spc="-1" strike="noStrike">
              <a:latin typeface="Arial"/>
            </a:endParaRPr>
          </a:p>
          <a:p>
            <a:pPr lvl="1" marL="432000" indent="-21168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Name Calling</a:t>
            </a:r>
            <a:endParaRPr b="0" lang="en-US" sz="1100" spc="-1" strike="noStrike">
              <a:latin typeface="Arial"/>
            </a:endParaRPr>
          </a:p>
          <a:p>
            <a:pPr lvl="1" marL="432000" indent="-21168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Call Avoidance via the following:</a:t>
            </a:r>
            <a:endParaRPr b="0" lang="en-US" sz="1100" spc="-1" strike="noStrike">
              <a:latin typeface="Arial"/>
            </a:endParaRPr>
          </a:p>
          <a:p>
            <a:pPr lvl="2" marL="648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Hold exceeding 4 minutes</a:t>
            </a:r>
            <a:endParaRPr b="0" lang="en-US" sz="1100" spc="-1" strike="noStrike">
              <a:latin typeface="Arial"/>
            </a:endParaRPr>
          </a:p>
          <a:p>
            <a:pPr lvl="2" marL="648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Hold or transfer without the customer’s knowledge</a:t>
            </a:r>
            <a:endParaRPr b="0" lang="en-US" sz="1100" spc="-1" strike="noStrike">
              <a:latin typeface="Arial"/>
            </a:endParaRPr>
          </a:p>
          <a:p>
            <a:pPr lvl="2" marL="648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Unnecessary hold at the onset of the call</a:t>
            </a:r>
            <a:endParaRPr b="0" lang="en-US" sz="1100" spc="-1" strike="noStrike">
              <a:latin typeface="Arial"/>
            </a:endParaRPr>
          </a:p>
          <a:p>
            <a:pPr lvl="2" marL="648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Unnecessary hold at the beginning of the call (customer’s issue not provided yet)</a:t>
            </a:r>
            <a:endParaRPr b="0" lang="en-US" sz="1100" spc="-1" strike="noStrike">
              <a:latin typeface="Arial"/>
            </a:endParaRPr>
          </a:p>
          <a:p>
            <a:pPr lvl="2" marL="648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Simple call type that does not require hold</a:t>
            </a:r>
            <a:endParaRPr b="0" lang="en-US" sz="1100" spc="-1" strike="noStrike">
              <a:latin typeface="Arial"/>
            </a:endParaRPr>
          </a:p>
          <a:p>
            <a:pPr lvl="2" marL="648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Agent became unresponsive</a:t>
            </a:r>
            <a:endParaRPr b="0" lang="en-US" sz="1100" spc="-1" strike="noStrike">
              <a:latin typeface="Arial"/>
            </a:endParaRPr>
          </a:p>
          <a:p>
            <a:pPr lvl="1" marL="432000" indent="-21168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Call riding (includes remaining on the line over 20 seconds after the customer has clearly ended the call)</a:t>
            </a:r>
            <a:endParaRPr b="0" lang="en-US" sz="1100" spc="-1" strike="noStrike">
              <a:latin typeface="Arial"/>
            </a:endParaRPr>
          </a:p>
          <a:p>
            <a:pPr lvl="1" marL="432000" indent="-21168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Hung up on the customer</a:t>
            </a:r>
            <a:endParaRPr b="0" lang="en-US" sz="1100" spc="-1" strike="noStrike">
              <a:latin typeface="Arial"/>
            </a:endParaRPr>
          </a:p>
          <a:p>
            <a:pPr lvl="1" marL="432000" indent="-21168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False notations which may include the following:</a:t>
            </a:r>
            <a:endParaRPr b="0" lang="en-US" sz="1100" spc="-1" strike="noStrike">
              <a:latin typeface="Arial"/>
            </a:endParaRPr>
          </a:p>
          <a:p>
            <a:pPr lvl="2" marL="648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Notating resolution or action that did not happen on the call</a:t>
            </a:r>
            <a:endParaRPr b="0" lang="en-US" sz="1100" spc="-1" strike="noStrike">
              <a:latin typeface="Arial"/>
            </a:endParaRPr>
          </a:p>
          <a:p>
            <a:pPr lvl="2" marL="648000" indent="-212040" algn="just">
              <a:lnSpc>
                <a:spcPct val="100000"/>
              </a:lnSpc>
              <a:buClr>
                <a:srgbClr val="000000"/>
              </a:buClr>
              <a:buSzPct val="45000"/>
              <a:buFont typeface="Wingdings" charset="2"/>
              <a:buChar char=""/>
            </a:pPr>
            <a:r>
              <a:rPr b="0" lang="en-US" sz="1100" spc="-1" strike="noStrike">
                <a:solidFill>
                  <a:srgbClr val="000000"/>
                </a:solidFill>
                <a:latin typeface="Arial"/>
                <a:ea typeface="Arial"/>
              </a:rPr>
              <a:t>Notation is completely different from what transpired on the call</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CustomShape 1"/>
          <p:cNvSpPr/>
          <p:nvPr/>
        </p:nvSpPr>
        <p:spPr>
          <a:xfrm>
            <a:off x="456840" y="438480"/>
            <a:ext cx="8224920" cy="4867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400" spc="-1" strike="noStrike">
                <a:solidFill>
                  <a:srgbClr val="000000"/>
                </a:solidFill>
                <a:latin typeface="Helvetica Neue"/>
                <a:ea typeface="DejaVu Sans"/>
              </a:rPr>
              <a:t>Transcripts</a:t>
            </a:r>
            <a:r>
              <a:rPr b="1" lang="en-US" sz="3200" spc="-1" strike="noStrike">
                <a:solidFill>
                  <a:srgbClr val="000000"/>
                </a:solidFill>
                <a:latin typeface="Helvetica Neue"/>
                <a:ea typeface="DejaVu Sans"/>
              </a:rPr>
              <a:t> </a:t>
            </a:r>
            <a:r>
              <a:rPr b="1" lang="en-US" sz="2400" spc="-1" strike="noStrike">
                <a:solidFill>
                  <a:srgbClr val="000000"/>
                </a:solidFill>
                <a:latin typeface="Helvetica Neue"/>
                <a:ea typeface="DejaVu Sans"/>
              </a:rPr>
              <a:t>Taxonomy</a:t>
            </a:r>
            <a:endParaRPr b="0" lang="en-US" sz="2400" spc="-1" strike="noStrike">
              <a:latin typeface="Arial"/>
            </a:endParaRPr>
          </a:p>
        </p:txBody>
      </p:sp>
      <p:sp>
        <p:nvSpPr>
          <p:cNvPr id="1374" name="CustomShape 2"/>
          <p:cNvSpPr/>
          <p:nvPr/>
        </p:nvSpPr>
        <p:spPr>
          <a:xfrm>
            <a:off x="1097280" y="1617120"/>
            <a:ext cx="820440" cy="36612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DejaVu Sans"/>
              </a:rPr>
              <a:t>Greetings</a:t>
            </a:r>
            <a:endParaRPr b="0" lang="en-US" sz="1200" spc="-1" strike="noStrike">
              <a:latin typeface="Arial"/>
            </a:endParaRPr>
          </a:p>
        </p:txBody>
      </p:sp>
      <p:sp>
        <p:nvSpPr>
          <p:cNvPr id="1375" name="CustomShape 3"/>
          <p:cNvSpPr/>
          <p:nvPr/>
        </p:nvSpPr>
        <p:spPr>
          <a:xfrm>
            <a:off x="2104560" y="1625040"/>
            <a:ext cx="910440" cy="36576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DejaVu Sans"/>
              </a:rPr>
              <a:t>Statement</a:t>
            </a:r>
            <a:endParaRPr b="0" lang="en-US" sz="1200" spc="-1" strike="noStrike">
              <a:latin typeface="Arial"/>
            </a:endParaRPr>
          </a:p>
        </p:txBody>
      </p:sp>
      <p:sp>
        <p:nvSpPr>
          <p:cNvPr id="1376" name="CustomShape 4"/>
          <p:cNvSpPr/>
          <p:nvPr/>
        </p:nvSpPr>
        <p:spPr>
          <a:xfrm>
            <a:off x="3106080" y="1625040"/>
            <a:ext cx="796680" cy="36576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Request</a:t>
            </a:r>
            <a:endParaRPr b="0" lang="en-US" sz="1300" spc="-1" strike="noStrike">
              <a:latin typeface="Arial"/>
            </a:endParaRPr>
          </a:p>
        </p:txBody>
      </p:sp>
      <p:sp>
        <p:nvSpPr>
          <p:cNvPr id="1377" name="CustomShape 5"/>
          <p:cNvSpPr/>
          <p:nvPr/>
        </p:nvSpPr>
        <p:spPr>
          <a:xfrm>
            <a:off x="4107600" y="1625040"/>
            <a:ext cx="827640" cy="36576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Question</a:t>
            </a:r>
            <a:endParaRPr b="0" lang="en-US" sz="1300" spc="-1" strike="noStrike">
              <a:latin typeface="Arial"/>
            </a:endParaRPr>
          </a:p>
        </p:txBody>
      </p:sp>
      <p:sp>
        <p:nvSpPr>
          <p:cNvPr id="1378" name="CustomShape 6"/>
          <p:cNvSpPr/>
          <p:nvPr/>
        </p:nvSpPr>
        <p:spPr>
          <a:xfrm>
            <a:off x="5175720" y="1625040"/>
            <a:ext cx="797040" cy="36576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Answer</a:t>
            </a:r>
            <a:endParaRPr b="0" lang="en-US" sz="1300" spc="-1" strike="noStrike">
              <a:latin typeface="Arial"/>
            </a:endParaRPr>
          </a:p>
        </p:txBody>
      </p:sp>
      <p:sp>
        <p:nvSpPr>
          <p:cNvPr id="1379" name="CustomShape 7"/>
          <p:cNvSpPr/>
          <p:nvPr/>
        </p:nvSpPr>
        <p:spPr>
          <a:xfrm>
            <a:off x="6177240" y="1625040"/>
            <a:ext cx="863640" cy="36576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100" spc="-1" strike="noStrike">
                <a:solidFill>
                  <a:srgbClr val="000000"/>
                </a:solidFill>
                <a:latin typeface="Arial"/>
                <a:ea typeface="DejaVu Sans"/>
              </a:rPr>
              <a:t>Social Acts</a:t>
            </a:r>
            <a:endParaRPr b="0" lang="en-US" sz="1100" spc="-1" strike="noStrike">
              <a:latin typeface="Arial"/>
            </a:endParaRPr>
          </a:p>
        </p:txBody>
      </p:sp>
      <p:sp>
        <p:nvSpPr>
          <p:cNvPr id="1380" name="CustomShape 8"/>
          <p:cNvSpPr/>
          <p:nvPr/>
        </p:nvSpPr>
        <p:spPr>
          <a:xfrm>
            <a:off x="7245360" y="1625040"/>
            <a:ext cx="797040" cy="365760"/>
          </a:xfrm>
          <a:prstGeom prst="rect">
            <a:avLst/>
          </a:prstGeom>
          <a:solidFill>
            <a:srgbClr val="ffffff"/>
          </a:solidFill>
          <a:ln>
            <a:noFill/>
          </a:ln>
        </p:spPr>
        <p:style>
          <a:lnRef idx="0"/>
          <a:fillRef idx="0"/>
          <a:effectRef idx="0"/>
          <a:fontRef idx="minor"/>
        </p:style>
        <p:txBody>
          <a:bodyPr wrap="none" lIns="90000" rIns="90000" tIns="45000" bIns="45000" anchor="ctr">
            <a:noAutofit/>
          </a:bodyPr>
          <a:p>
            <a:pPr algn="ctr">
              <a:lnSpc>
                <a:spcPct val="100000"/>
              </a:lnSpc>
            </a:pPr>
            <a:r>
              <a:rPr b="1" lang="en-US" sz="1300" spc="-1" strike="noStrike">
                <a:solidFill>
                  <a:srgbClr val="000000"/>
                </a:solidFill>
                <a:latin typeface="Arial"/>
                <a:ea typeface="DejaVu Sans"/>
              </a:rPr>
              <a:t>Pause</a:t>
            </a:r>
            <a:endParaRPr b="0" lang="en-US" sz="1300" spc="-1" strike="noStrike">
              <a:latin typeface="Arial"/>
            </a:endParaRPr>
          </a:p>
        </p:txBody>
      </p:sp>
      <p:sp>
        <p:nvSpPr>
          <p:cNvPr id="1381" name="Line 9"/>
          <p:cNvSpPr/>
          <p:nvPr/>
        </p:nvSpPr>
        <p:spPr>
          <a:xfrm flipH="1">
            <a:off x="1503360" y="1005840"/>
            <a:ext cx="1056960" cy="526680"/>
          </a:xfrm>
          <a:prstGeom prst="line">
            <a:avLst/>
          </a:prstGeom>
          <a:ln>
            <a:noFill/>
          </a:ln>
        </p:spPr>
        <p:style>
          <a:lnRef idx="0"/>
          <a:fillRef idx="0"/>
          <a:effectRef idx="0"/>
          <a:fontRef idx="minor"/>
        </p:style>
      </p:sp>
      <p:sp>
        <p:nvSpPr>
          <p:cNvPr id="1382" name="Line 10"/>
          <p:cNvSpPr/>
          <p:nvPr/>
        </p:nvSpPr>
        <p:spPr>
          <a:xfrm flipH="1">
            <a:off x="2705400" y="1069920"/>
            <a:ext cx="267120" cy="462600"/>
          </a:xfrm>
          <a:prstGeom prst="line">
            <a:avLst/>
          </a:prstGeom>
          <a:ln>
            <a:noFill/>
          </a:ln>
        </p:spPr>
        <p:style>
          <a:lnRef idx="0"/>
          <a:fillRef idx="0"/>
          <a:effectRef idx="0"/>
          <a:fontRef idx="minor"/>
        </p:style>
      </p:sp>
      <p:sp>
        <p:nvSpPr>
          <p:cNvPr id="1383" name="Line 11"/>
          <p:cNvSpPr/>
          <p:nvPr/>
        </p:nvSpPr>
        <p:spPr>
          <a:xfrm>
            <a:off x="3639960" y="1162440"/>
            <a:ext cx="0" cy="370080"/>
          </a:xfrm>
          <a:prstGeom prst="line">
            <a:avLst/>
          </a:prstGeom>
          <a:ln>
            <a:noFill/>
          </a:ln>
        </p:spPr>
        <p:style>
          <a:lnRef idx="0"/>
          <a:fillRef idx="0"/>
          <a:effectRef idx="0"/>
          <a:fontRef idx="minor"/>
        </p:style>
      </p:sp>
      <p:sp>
        <p:nvSpPr>
          <p:cNvPr id="1384" name="Line 12"/>
          <p:cNvSpPr/>
          <p:nvPr/>
        </p:nvSpPr>
        <p:spPr>
          <a:xfrm>
            <a:off x="4574880" y="1162440"/>
            <a:ext cx="0" cy="370080"/>
          </a:xfrm>
          <a:prstGeom prst="line">
            <a:avLst/>
          </a:prstGeom>
          <a:ln>
            <a:noFill/>
          </a:ln>
        </p:spPr>
        <p:style>
          <a:lnRef idx="0"/>
          <a:fillRef idx="0"/>
          <a:effectRef idx="0"/>
          <a:fontRef idx="minor"/>
        </p:style>
      </p:sp>
      <p:sp>
        <p:nvSpPr>
          <p:cNvPr id="1385" name="Line 13"/>
          <p:cNvSpPr/>
          <p:nvPr/>
        </p:nvSpPr>
        <p:spPr>
          <a:xfrm>
            <a:off x="5509800" y="1162440"/>
            <a:ext cx="0" cy="370080"/>
          </a:xfrm>
          <a:prstGeom prst="line">
            <a:avLst/>
          </a:prstGeom>
          <a:ln>
            <a:noFill/>
          </a:ln>
        </p:spPr>
        <p:style>
          <a:lnRef idx="0"/>
          <a:fillRef idx="0"/>
          <a:effectRef idx="0"/>
          <a:fontRef idx="minor"/>
        </p:style>
      </p:sp>
      <p:sp>
        <p:nvSpPr>
          <p:cNvPr id="1386" name="Line 14"/>
          <p:cNvSpPr/>
          <p:nvPr/>
        </p:nvSpPr>
        <p:spPr>
          <a:xfrm>
            <a:off x="6043680" y="1069920"/>
            <a:ext cx="534240" cy="462600"/>
          </a:xfrm>
          <a:prstGeom prst="line">
            <a:avLst/>
          </a:prstGeom>
          <a:ln>
            <a:noFill/>
          </a:ln>
        </p:spPr>
        <p:style>
          <a:lnRef idx="0"/>
          <a:fillRef idx="0"/>
          <a:effectRef idx="0"/>
          <a:fontRef idx="minor"/>
        </p:style>
      </p:sp>
      <p:sp>
        <p:nvSpPr>
          <p:cNvPr id="1387" name="Line 15"/>
          <p:cNvSpPr/>
          <p:nvPr/>
        </p:nvSpPr>
        <p:spPr>
          <a:xfrm>
            <a:off x="6492240" y="1069920"/>
            <a:ext cx="1153800" cy="462600"/>
          </a:xfrm>
          <a:prstGeom prst="line">
            <a:avLst/>
          </a:prstGeom>
          <a:ln>
            <a:noFill/>
          </a:ln>
        </p:spPr>
        <p:style>
          <a:lnRef idx="0"/>
          <a:fillRef idx="0"/>
          <a:effectRef idx="0"/>
          <a:fontRef idx="minor"/>
        </p:style>
      </p:sp>
      <p:sp>
        <p:nvSpPr>
          <p:cNvPr id="1388" name="CustomShape 16"/>
          <p:cNvSpPr/>
          <p:nvPr/>
        </p:nvSpPr>
        <p:spPr>
          <a:xfrm>
            <a:off x="914400" y="2180520"/>
            <a:ext cx="1051920" cy="454680"/>
          </a:xfrm>
          <a:prstGeom prst="rect">
            <a:avLst/>
          </a:prstGeom>
          <a:noFill/>
          <a:ln>
            <a:noFill/>
          </a:ln>
        </p:spPr>
        <p:style>
          <a:lnRef idx="0"/>
          <a:fillRef idx="0"/>
          <a:effectRef idx="0"/>
          <a:fontRef idx="minor"/>
        </p:style>
        <p:txBody>
          <a:bodyPr lIns="90000" rIns="90000" tIns="45000" bIns="45000">
            <a:spAutoFit/>
          </a:bodyPr>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Opening</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Closing</a:t>
            </a:r>
            <a:endParaRPr b="0" lang="en-US" sz="1200" spc="-1" strike="noStrike">
              <a:latin typeface="Arial"/>
            </a:endParaRPr>
          </a:p>
        </p:txBody>
      </p:sp>
      <p:sp>
        <p:nvSpPr>
          <p:cNvPr id="1389" name="CustomShape 17"/>
          <p:cNvSpPr/>
          <p:nvPr/>
        </p:nvSpPr>
        <p:spPr>
          <a:xfrm>
            <a:off x="1920240" y="2180520"/>
            <a:ext cx="1184400" cy="3006720"/>
          </a:xfrm>
          <a:prstGeom prst="rect">
            <a:avLst/>
          </a:prstGeom>
          <a:noFill/>
          <a:ln>
            <a:noFill/>
          </a:ln>
        </p:spPr>
        <p:style>
          <a:lnRef idx="0"/>
          <a:fillRef idx="0"/>
          <a:effectRef idx="0"/>
          <a:fontRef idx="minor"/>
        </p:style>
        <p:txBody>
          <a:bodyPr lIns="90000" rIns="90000" tIns="45000" bIns="45000">
            <a:spAutoFit/>
          </a:bodyPr>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Informative</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Express Positive</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Express Negative</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Complaint</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Offer Help</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Suggest Action</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Paraphrase</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1</a:t>
            </a:r>
            <a:r>
              <a:rPr b="0" lang="en-US" sz="1200" spc="-1" strike="noStrike" baseline="101000">
                <a:solidFill>
                  <a:srgbClr val="000000"/>
                </a:solidFill>
                <a:latin typeface="Arial"/>
                <a:ea typeface="DejaVu Sans"/>
              </a:rPr>
              <a:t>st</a:t>
            </a:r>
            <a:r>
              <a:rPr b="0" lang="en-US" sz="1200" spc="-1" strike="noStrike">
                <a:solidFill>
                  <a:srgbClr val="000000"/>
                </a:solidFill>
                <a:latin typeface="Arial"/>
                <a:ea typeface="DejaVu Sans"/>
              </a:rPr>
              <a:t>, 2</a:t>
            </a:r>
            <a:r>
              <a:rPr b="0" lang="en-US" sz="1200" spc="-1" strike="noStrike" baseline="101000">
                <a:solidFill>
                  <a:srgbClr val="000000"/>
                </a:solidFill>
                <a:latin typeface="Arial"/>
                <a:ea typeface="DejaVu Sans"/>
              </a:rPr>
              <a:t>nd</a:t>
            </a:r>
            <a:r>
              <a:rPr b="0" lang="en-US" sz="1200" spc="-1" strike="noStrike">
                <a:solidFill>
                  <a:srgbClr val="000000"/>
                </a:solidFill>
                <a:latin typeface="Arial"/>
                <a:ea typeface="DejaVu Sans"/>
              </a:rPr>
              <a:t> and 3</a:t>
            </a:r>
            <a:r>
              <a:rPr b="0" lang="en-US" sz="1200" spc="-1" strike="noStrike" baseline="101000">
                <a:solidFill>
                  <a:srgbClr val="000000"/>
                </a:solidFill>
                <a:latin typeface="Arial"/>
                <a:ea typeface="DejaVu Sans"/>
              </a:rPr>
              <a:t>rd</a:t>
            </a:r>
            <a:r>
              <a:rPr b="0" lang="en-US" sz="1200" spc="-1" strike="noStrike">
                <a:solidFill>
                  <a:srgbClr val="000000"/>
                </a:solidFill>
                <a:latin typeface="Arial"/>
                <a:ea typeface="DejaVu Sans"/>
              </a:rPr>
              <a:t> Person References</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Other</a:t>
            </a:r>
            <a:endParaRPr b="0" lang="en-US" sz="1200" spc="-1" strike="noStrike">
              <a:latin typeface="Arial"/>
            </a:endParaRPr>
          </a:p>
        </p:txBody>
      </p:sp>
      <p:sp>
        <p:nvSpPr>
          <p:cNvPr id="1390" name="CustomShape 18"/>
          <p:cNvSpPr/>
          <p:nvPr/>
        </p:nvSpPr>
        <p:spPr>
          <a:xfrm>
            <a:off x="3014640" y="2180520"/>
            <a:ext cx="1370160" cy="819720"/>
          </a:xfrm>
          <a:prstGeom prst="rect">
            <a:avLst/>
          </a:prstGeom>
          <a:noFill/>
          <a:ln>
            <a:noFill/>
          </a:ln>
        </p:spPr>
        <p:style>
          <a:lnRef idx="0"/>
          <a:fillRef idx="0"/>
          <a:effectRef idx="0"/>
          <a:fontRef idx="minor"/>
        </p:style>
        <p:txBody>
          <a:bodyPr lIns="90000" rIns="90000" tIns="45000" bIns="45000">
            <a:spAutoFit/>
          </a:bodyPr>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Help</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Information</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Issue</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Other</a:t>
            </a:r>
            <a:endParaRPr b="0" lang="en-US" sz="1200" spc="-1" strike="noStrike">
              <a:latin typeface="Arial"/>
            </a:endParaRPr>
          </a:p>
        </p:txBody>
      </p:sp>
      <p:sp>
        <p:nvSpPr>
          <p:cNvPr id="1391" name="CustomShape 19"/>
          <p:cNvSpPr/>
          <p:nvPr/>
        </p:nvSpPr>
        <p:spPr>
          <a:xfrm>
            <a:off x="4023360" y="2180520"/>
            <a:ext cx="1042920" cy="1184760"/>
          </a:xfrm>
          <a:prstGeom prst="rect">
            <a:avLst/>
          </a:prstGeom>
          <a:noFill/>
          <a:ln>
            <a:noFill/>
          </a:ln>
        </p:spPr>
        <p:style>
          <a:lnRef idx="0"/>
          <a:fillRef idx="0"/>
          <a:effectRef idx="0"/>
          <a:fontRef idx="minor"/>
        </p:style>
        <p:txBody>
          <a:bodyPr lIns="90000" rIns="90000" tIns="45000" bIns="45000">
            <a:spAutoFit/>
          </a:bodyPr>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Yes/No Question</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Wh- Question</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Open Ended</a:t>
            </a:r>
            <a:endParaRPr b="0" lang="en-US" sz="1200" spc="-1" strike="noStrike">
              <a:latin typeface="Arial"/>
            </a:endParaRPr>
          </a:p>
        </p:txBody>
      </p:sp>
      <p:sp>
        <p:nvSpPr>
          <p:cNvPr id="1392" name="CustomShape 20"/>
          <p:cNvSpPr/>
          <p:nvPr/>
        </p:nvSpPr>
        <p:spPr>
          <a:xfrm>
            <a:off x="5029200" y="2202120"/>
            <a:ext cx="1092960" cy="1184760"/>
          </a:xfrm>
          <a:prstGeom prst="rect">
            <a:avLst/>
          </a:prstGeom>
          <a:noFill/>
          <a:ln>
            <a:noFill/>
          </a:ln>
        </p:spPr>
        <p:style>
          <a:lnRef idx="0"/>
          <a:fillRef idx="0"/>
          <a:effectRef idx="0"/>
          <a:fontRef idx="minor"/>
        </p:style>
        <p:txBody>
          <a:bodyPr lIns="90000" rIns="90000" tIns="45000" bIns="45000">
            <a:spAutoFit/>
          </a:bodyPr>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Yes</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No</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Acknowledgment</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Response</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Other</a:t>
            </a:r>
            <a:endParaRPr b="0" lang="en-US" sz="1200" spc="-1" strike="noStrike">
              <a:latin typeface="Arial"/>
            </a:endParaRPr>
          </a:p>
        </p:txBody>
      </p:sp>
      <p:sp>
        <p:nvSpPr>
          <p:cNvPr id="1393" name="CustomShape 21"/>
          <p:cNvSpPr/>
          <p:nvPr/>
        </p:nvSpPr>
        <p:spPr>
          <a:xfrm>
            <a:off x="6035040" y="2177640"/>
            <a:ext cx="1092960" cy="637200"/>
          </a:xfrm>
          <a:prstGeom prst="rect">
            <a:avLst/>
          </a:prstGeom>
          <a:noFill/>
          <a:ln>
            <a:noFill/>
          </a:ln>
        </p:spPr>
        <p:style>
          <a:lnRef idx="0"/>
          <a:fillRef idx="0"/>
          <a:effectRef idx="0"/>
          <a:fontRef idx="minor"/>
        </p:style>
        <p:txBody>
          <a:bodyPr lIns="90000" rIns="90000" tIns="45000" bIns="45000">
            <a:spAutoFit/>
          </a:bodyPr>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Thanks</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Apologies</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Modesty</a:t>
            </a:r>
            <a:endParaRPr b="0" lang="en-US" sz="1200" spc="-1" strike="noStrike">
              <a:latin typeface="Arial"/>
            </a:endParaRPr>
          </a:p>
        </p:txBody>
      </p:sp>
      <p:sp>
        <p:nvSpPr>
          <p:cNvPr id="1394" name="CustomShape 22"/>
          <p:cNvSpPr/>
          <p:nvPr/>
        </p:nvSpPr>
        <p:spPr>
          <a:xfrm>
            <a:off x="7132320" y="2194560"/>
            <a:ext cx="1184400" cy="454680"/>
          </a:xfrm>
          <a:prstGeom prst="rect">
            <a:avLst/>
          </a:prstGeom>
          <a:noFill/>
          <a:ln>
            <a:noFill/>
          </a:ln>
        </p:spPr>
        <p:style>
          <a:lnRef idx="0"/>
          <a:fillRef idx="0"/>
          <a:effectRef idx="0"/>
          <a:fontRef idx="minor"/>
        </p:style>
        <p:txBody>
          <a:bodyPr lIns="90000" rIns="90000" tIns="45000" bIns="45000">
            <a:spAutoFit/>
          </a:bodyPr>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Umm/Uhh</a:t>
            </a:r>
            <a:endParaRPr b="0" lang="en-US" sz="1200" spc="-1" strike="noStrike">
              <a:latin typeface="Arial"/>
            </a:endParaRPr>
          </a:p>
          <a:p>
            <a:pPr marL="216000" indent="-211680">
              <a:lnSpc>
                <a:spcPct val="100000"/>
              </a:lnSpc>
              <a:buClr>
                <a:srgbClr val="000000"/>
              </a:buClr>
              <a:buSzPct val="45000"/>
              <a:buFont typeface="Wingdings" charset="2"/>
              <a:buChar char=""/>
            </a:pPr>
            <a:r>
              <a:rPr b="0" lang="en-US" sz="1200" spc="-1" strike="noStrike">
                <a:solidFill>
                  <a:srgbClr val="000000"/>
                </a:solidFill>
                <a:latin typeface="Arial"/>
                <a:ea typeface="DejaVu Sans"/>
              </a:rPr>
              <a:t>Long Wait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CustomShape 1"/>
          <p:cNvSpPr/>
          <p:nvPr/>
        </p:nvSpPr>
        <p:spPr>
          <a:xfrm>
            <a:off x="456840" y="631440"/>
            <a:ext cx="8224920" cy="4258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800" spc="-1" strike="noStrike">
                <a:solidFill>
                  <a:srgbClr val="000000"/>
                </a:solidFill>
                <a:latin typeface="Helvetica Neue"/>
                <a:ea typeface="DejaVu Sans"/>
              </a:rPr>
              <a:t>Numerically Attainable KPIs</a:t>
            </a:r>
            <a:endParaRPr b="0" lang="en-US" sz="2800" spc="-1" strike="noStrike">
              <a:latin typeface="Arial"/>
            </a:endParaRPr>
          </a:p>
        </p:txBody>
      </p:sp>
      <p:sp>
        <p:nvSpPr>
          <p:cNvPr id="1396" name="CustomShape 2"/>
          <p:cNvSpPr/>
          <p:nvPr/>
        </p:nvSpPr>
        <p:spPr>
          <a:xfrm>
            <a:off x="1097280" y="1604160"/>
            <a:ext cx="7584480" cy="4364280"/>
          </a:xfrm>
          <a:prstGeom prst="rect">
            <a:avLst/>
          </a:prstGeom>
          <a:noFill/>
          <a:ln>
            <a:noFill/>
          </a:ln>
        </p:spPr>
        <p:style>
          <a:lnRef idx="0"/>
          <a:fillRef idx="0"/>
          <a:effectRef idx="0"/>
          <a:fontRef idx="minor"/>
        </p:style>
        <p:txBody>
          <a:bodyPr lIns="0" rIns="0" tIns="0" bIns="0">
            <a:normAutofit fontScale="51000"/>
          </a:bodyPr>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Appropriate Opening</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Appropriate Closing</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Active Listening</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Clear and Easy Understanding</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Appropriate Phrasing</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Avoided Dead Air</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Necessary Probing</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Avoid Excessive Sir/Ma’am</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Follows Policy (Product Up Sells)</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Empathy</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Tone</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2a6099"/>
                </a:solidFill>
                <a:latin typeface="Arial"/>
                <a:ea typeface="DejaVu Sans"/>
              </a:rPr>
              <a:t>Confidence and Ownership</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CustomShape 1"/>
          <p:cNvSpPr/>
          <p:nvPr/>
        </p:nvSpPr>
        <p:spPr>
          <a:xfrm>
            <a:off x="456840" y="600840"/>
            <a:ext cx="8224920" cy="4867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Helvetica Neue"/>
                <a:ea typeface="DejaVu Sans"/>
              </a:rPr>
              <a:t>Complex KPIs</a:t>
            </a:r>
            <a:endParaRPr b="0" lang="en-US" sz="3200" spc="-1" strike="noStrike">
              <a:latin typeface="Arial"/>
            </a:endParaRPr>
          </a:p>
        </p:txBody>
      </p:sp>
      <p:sp>
        <p:nvSpPr>
          <p:cNvPr id="1398" name="CustomShape 2"/>
          <p:cNvSpPr/>
          <p:nvPr/>
        </p:nvSpPr>
        <p:spPr>
          <a:xfrm>
            <a:off x="1097280" y="1604160"/>
            <a:ext cx="7584480" cy="3972960"/>
          </a:xfrm>
          <a:prstGeom prst="rect">
            <a:avLst/>
          </a:prstGeom>
          <a:noFill/>
          <a:ln>
            <a:noFill/>
          </a:ln>
        </p:spPr>
        <p:style>
          <a:lnRef idx="0"/>
          <a:fillRef idx="0"/>
          <a:effectRef idx="0"/>
          <a:fontRef idx="minor"/>
        </p:style>
        <p:txBody>
          <a:bodyPr lIns="0" rIns="0" tIns="0" bIns="0">
            <a:normAutofit fontScale="78000"/>
          </a:bodyPr>
          <a:p>
            <a:pPr marL="432000" indent="-31968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Maintained Control of Call</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Guided Call towards a Logical Resolution</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Utilized Tools and Resources Efficiently</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Processed Customer’s Request with Accuracy</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Provided Correct Info and Addressed All Concerns</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Product Knowledge</a:t>
            </a:r>
            <a:endParaRPr b="0" lang="en-US" sz="2800" spc="-1" strike="noStrike">
              <a:latin typeface="Arial"/>
            </a:endParaRPr>
          </a:p>
          <a:p>
            <a:pPr marL="432000" indent="-319680">
              <a:lnSpc>
                <a:spcPct val="100000"/>
              </a:lnSpc>
              <a:spcBef>
                <a:spcPts val="1414"/>
              </a:spcBef>
              <a:buClr>
                <a:srgbClr val="000000"/>
              </a:buClr>
              <a:buSzPct val="45000"/>
              <a:buFont typeface="Wingdings" charset="2"/>
              <a:buChar char=""/>
            </a:pPr>
            <a:r>
              <a:rPr b="0" lang="en-US" sz="2800" spc="-1" strike="noStrike">
                <a:solidFill>
                  <a:srgbClr val="c9211e"/>
                </a:solidFill>
                <a:latin typeface="Arial"/>
                <a:ea typeface="DejaVu Sans"/>
              </a:rPr>
              <a:t>Process Knowledge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CustomShape 1"/>
          <p:cNvSpPr/>
          <p:nvPr/>
        </p:nvSpPr>
        <p:spPr>
          <a:xfrm>
            <a:off x="457200" y="2439360"/>
            <a:ext cx="8226720" cy="9741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Arial"/>
                <a:ea typeface="DejaVu Sans"/>
              </a:rPr>
              <a:t>Key Performance Indicators</a:t>
            </a:r>
            <a:br/>
            <a:r>
              <a:rPr b="1" lang="en-US" sz="3200" spc="-1" strike="noStrike">
                <a:solidFill>
                  <a:srgbClr val="000000"/>
                </a:solidFill>
                <a:latin typeface="Arial"/>
                <a:ea typeface="DejaVu Sans"/>
              </a:rPr>
              <a:t>- KPI Retrieval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00"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Active Listening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marL="216000" indent="-21348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1. Used appropriate opening and prepared for the call</a:t>
            </a:r>
            <a:endParaRPr b="0" lang="en-US" sz="2200" spc="-1" strike="noStrike">
              <a:latin typeface="Arial"/>
            </a:endParaRPr>
          </a:p>
        </p:txBody>
      </p:sp>
      <p:sp>
        <p:nvSpPr>
          <p:cNvPr id="1402" name="CustomShape 2"/>
          <p:cNvSpPr/>
          <p:nvPr/>
        </p:nvSpPr>
        <p:spPr>
          <a:xfrm>
            <a:off x="1005840" y="1604520"/>
            <a:ext cx="7404120" cy="3974760"/>
          </a:xfrm>
          <a:prstGeom prst="rect">
            <a:avLst/>
          </a:prstGeom>
          <a:noFill/>
          <a:ln>
            <a:noFill/>
          </a:ln>
        </p:spPr>
        <p:style>
          <a:lnRef idx="0"/>
          <a:fillRef idx="0"/>
          <a:effectRef idx="0"/>
          <a:fontRef idx="minor"/>
        </p:style>
        <p:txBody>
          <a:bodyPr lIns="0" rIns="0" tIns="0" bIns="0" anchor="ctr">
            <a:normAutofit/>
          </a:bodyPr>
          <a:p>
            <a:pPr marL="457200" indent="-226080">
              <a:lnSpc>
                <a:spcPct val="100000"/>
              </a:lnSpc>
              <a:spcAft>
                <a:spcPts val="1236"/>
              </a:spcAft>
              <a:buClr>
                <a:srgbClr val="000000"/>
              </a:buClr>
              <a:buSzPct val="45000"/>
              <a:buFont typeface="Wingdings" charset="2"/>
              <a:buChar char=""/>
            </a:pPr>
            <a:r>
              <a:rPr b="1" lang="en-US" sz="2000" spc="-1" strike="noStrike">
                <a:solidFill>
                  <a:srgbClr val="000000"/>
                </a:solidFill>
                <a:latin typeface="Times New Roman"/>
                <a:ea typeface="DejaVu Sans"/>
              </a:rPr>
              <a:t>Detection:</a:t>
            </a:r>
            <a:endParaRPr b="0" lang="en-US" sz="20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First Few Entries of a Conversation from CSR: Identify the following:</a:t>
            </a:r>
            <a:endParaRPr b="0" lang="en-US" sz="2000" spc="-1" strike="noStrike">
              <a:latin typeface="Arial"/>
            </a:endParaRPr>
          </a:p>
          <a:p>
            <a:pPr lvl="1" marL="457200" indent="-22608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Greeting (Hello/Hi/Good Day, ...)</a:t>
            </a:r>
            <a:endParaRPr b="0" lang="en-US" sz="2000" spc="-1" strike="noStrike">
              <a:latin typeface="Arial"/>
            </a:endParaRPr>
          </a:p>
          <a:p>
            <a:pPr lvl="1" marL="457200" indent="-22608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Invitation (Welcome to, This is, We are, You have called, …)</a:t>
            </a:r>
            <a:endParaRPr b="0" lang="en-US" sz="2000" spc="-1" strike="noStrike">
              <a:latin typeface="Arial"/>
            </a:endParaRPr>
          </a:p>
          <a:p>
            <a:pPr lvl="1" marL="457200" indent="-22608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Introduction (My name is, I am, This is, You are talking to, …)</a:t>
            </a:r>
            <a:endParaRPr b="0" lang="en-US" sz="2000" spc="-1" strike="noStrike">
              <a:latin typeface="Arial"/>
            </a:endParaRPr>
          </a:p>
          <a:p>
            <a:pPr lvl="1" marL="457200" indent="-22608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Named Entity Recognition (Company Name, CSR Name)</a:t>
            </a:r>
            <a:endParaRPr b="0" lang="en-US" sz="2000" spc="-1" strike="noStrike">
              <a:latin typeface="Arial"/>
            </a:endParaRPr>
          </a:p>
          <a:p>
            <a:pPr marL="457200" indent="-226080">
              <a:lnSpc>
                <a:spcPct val="100000"/>
              </a:lnSpc>
              <a:spcAft>
                <a:spcPts val="1236"/>
              </a:spcAft>
              <a:buClr>
                <a:srgbClr val="000000"/>
              </a:buClr>
              <a:buSzPct val="45000"/>
              <a:buFont typeface="Wingdings" charset="2"/>
              <a:buChar char=""/>
            </a:pPr>
            <a:r>
              <a:rPr b="1" lang="en-US" sz="2000" spc="-1" strike="noStrike">
                <a:solidFill>
                  <a:srgbClr val="000000"/>
                </a:solidFill>
                <a:latin typeface="Times New Roman"/>
                <a:ea typeface="DejaVu Sans"/>
              </a:rPr>
              <a:t>Verification:</a:t>
            </a:r>
            <a:endParaRPr b="0" lang="en-US" sz="2000" spc="-1" strike="noStrike">
              <a:latin typeface="Arial"/>
            </a:endParaRPr>
          </a:p>
          <a:p>
            <a:pPr lvl="1" marL="457200" indent="-226080">
              <a:lnSpc>
                <a:spcPct val="100000"/>
              </a:lnSpc>
              <a:spcAft>
                <a:spcPts val="1236"/>
              </a:spcAft>
              <a:buClr>
                <a:srgbClr val="000000"/>
              </a:buClr>
              <a:buSzPct val="45000"/>
              <a:buFont typeface="Wingdings" charset="2"/>
              <a:buChar char=""/>
            </a:pPr>
            <a:r>
              <a:rPr b="0" lang="en-US" sz="2000" spc="-1" strike="noStrike">
                <a:solidFill>
                  <a:srgbClr val="000000"/>
                </a:solidFill>
                <a:latin typeface="Times New Roman"/>
                <a:ea typeface="DejaVu Sans"/>
              </a:rPr>
              <a:t>KPI Value of ‘Appropriate Opening’ from QA Team.</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marL="216000" indent="-21348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1. Used appropriate opening and prepared for the call</a:t>
            </a:r>
            <a:endParaRPr b="0" lang="en-US" sz="2200" spc="-1" strike="noStrike">
              <a:latin typeface="Arial"/>
            </a:endParaRPr>
          </a:p>
        </p:txBody>
      </p:sp>
      <p:sp>
        <p:nvSpPr>
          <p:cNvPr id="1404" name="CustomShape 2"/>
          <p:cNvSpPr/>
          <p:nvPr/>
        </p:nvSpPr>
        <p:spPr>
          <a:xfrm>
            <a:off x="1005840" y="1604520"/>
            <a:ext cx="7404120" cy="3974760"/>
          </a:xfrm>
          <a:prstGeom prst="rect">
            <a:avLst/>
          </a:prstGeom>
          <a:noFill/>
          <a:ln>
            <a:noFill/>
          </a:ln>
        </p:spPr>
        <p:style>
          <a:lnRef idx="0"/>
          <a:fillRef idx="0"/>
          <a:effectRef idx="0"/>
          <a:fontRef idx="minor"/>
        </p:style>
        <p:txBody>
          <a:bodyPr lIns="0" rIns="0" tIns="0" bIns="0" anchor="ctr">
            <a:normAutofit/>
          </a:bodyPr>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morning / afternoon! Welcome to [INSERT COMPANY NAME] customer service. My name is [INSERT NAME]. How can I help you?</a:t>
            </a:r>
            <a:r>
              <a:rPr b="0" lang="en-US" sz="2800" spc="-1" strike="noStrike">
                <a:solidFill>
                  <a:srgbClr val="000000"/>
                </a:solidFill>
                <a:latin typeface="Times New Roman"/>
                <a:ea typeface="DejaVu Sans"/>
              </a:rPr>
              <a:t> </a:t>
            </a:r>
            <a:endParaRPr b="0" lang="en-US" sz="2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Hello, thank you for calling [INSERT COMPANY NAME]. My name is [INSERT NAME], how can I help you today?</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day. You are speaking to [INSERT NAME]. How may I assist you?</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calling [INSERT COMPANY NAME]. I am [INSERT NAME]. How can I help you?</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morning/afternoon, thank you for calling [INSERT COMPANY NAME], you’re speaking to[INSERT NAME]. How may I help you?</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calling [INSERT COMPANY NAME], this is [INSERT NAME]. How may I provide world class service?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CustomShape 1"/>
          <p:cNvSpPr/>
          <p:nvPr/>
        </p:nvSpPr>
        <p:spPr>
          <a:xfrm>
            <a:off x="-1828800" y="2455920"/>
            <a:ext cx="6859080" cy="597960"/>
          </a:xfrm>
          <a:prstGeom prst="rect">
            <a:avLst/>
          </a:prstGeom>
          <a:noFill/>
          <a:ln>
            <a:noFill/>
          </a:ln>
        </p:spPr>
        <p:style>
          <a:lnRef idx="0"/>
          <a:fillRef idx="0"/>
          <a:effectRef idx="0"/>
          <a:fontRef idx="minor"/>
        </p:style>
      </p:sp>
      <p:sp>
        <p:nvSpPr>
          <p:cNvPr id="1135" name="CustomShape 2"/>
          <p:cNvSpPr/>
          <p:nvPr/>
        </p:nvSpPr>
        <p:spPr>
          <a:xfrm>
            <a:off x="1097280" y="1855800"/>
            <a:ext cx="365256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Textual Mining</a:t>
            </a:r>
            <a:endParaRPr b="0" lang="en-US" sz="2100" spc="-1" strike="noStrike">
              <a:latin typeface="Arial"/>
            </a:endParaRPr>
          </a:p>
        </p:txBody>
      </p:sp>
      <p:sp>
        <p:nvSpPr>
          <p:cNvPr id="1136" name="CustomShape 3"/>
          <p:cNvSpPr/>
          <p:nvPr/>
        </p:nvSpPr>
        <p:spPr>
          <a:xfrm>
            <a:off x="1005840" y="2423520"/>
            <a:ext cx="7599960" cy="49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HelveticaNeueLT Std"/>
                <a:ea typeface="Helvetica Neue"/>
              </a:rPr>
              <a:t>Text mining, also referred to as text data mining, roughly equivalent to text analytics, is the process of deriving high-quality information from text. High-quality information is typically derived through the devising of patterns and trends through means such as statistical pattern learning.</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137" name="Line 4"/>
          <p:cNvSpPr/>
          <p:nvPr/>
        </p:nvSpPr>
        <p:spPr>
          <a:xfrm>
            <a:off x="822960" y="1707840"/>
            <a:ext cx="0" cy="669600"/>
          </a:xfrm>
          <a:prstGeom prst="line">
            <a:avLst/>
          </a:prstGeom>
          <a:ln w="28440">
            <a:solidFill>
              <a:srgbClr val="f3b938"/>
            </a:solidFill>
            <a:round/>
          </a:ln>
        </p:spPr>
        <p:style>
          <a:lnRef idx="0"/>
          <a:fillRef idx="0"/>
          <a:effectRef idx="0"/>
          <a:fontRef idx="minor"/>
        </p:style>
      </p:sp>
      <p:pic>
        <p:nvPicPr>
          <p:cNvPr id="1138" name="Picture 16" descr=""/>
          <p:cNvPicPr/>
          <p:nvPr/>
        </p:nvPicPr>
        <p:blipFill>
          <a:blip r:embed="rId1"/>
          <a:stretch/>
        </p:blipFill>
        <p:spPr>
          <a:xfrm>
            <a:off x="7238880" y="851040"/>
            <a:ext cx="1900080" cy="1887120"/>
          </a:xfrm>
          <a:prstGeom prst="rect">
            <a:avLst/>
          </a:prstGeom>
          <a:ln>
            <a:noFill/>
          </a:ln>
        </p:spPr>
      </p:pic>
      <p:pic>
        <p:nvPicPr>
          <p:cNvPr id="1139" name="Picture 17" descr=""/>
          <p:cNvPicPr/>
          <p:nvPr/>
        </p:nvPicPr>
        <p:blipFill>
          <a:blip r:embed="rId2"/>
          <a:srcRect l="0" t="0" r="59256" b="0"/>
          <a:stretch/>
        </p:blipFill>
        <p:spPr>
          <a:xfrm>
            <a:off x="0" y="4335840"/>
            <a:ext cx="1671480" cy="164088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CustomShape 1"/>
          <p:cNvSpPr/>
          <p:nvPr/>
        </p:nvSpPr>
        <p:spPr>
          <a:xfrm>
            <a:off x="457200" y="570960"/>
            <a:ext cx="822672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Named Entity Recognition in NLTK</a:t>
            </a:r>
            <a:endParaRPr b="0" lang="en-US" sz="3600" spc="-1" strike="noStrike">
              <a:latin typeface="Arial"/>
            </a:endParaRPr>
          </a:p>
        </p:txBody>
      </p:sp>
      <p:pic>
        <p:nvPicPr>
          <p:cNvPr id="1406" name="Picture 1405" descr=""/>
          <p:cNvPicPr/>
          <p:nvPr/>
        </p:nvPicPr>
        <p:blipFill>
          <a:blip r:embed="rId1"/>
          <a:stretch/>
        </p:blipFill>
        <p:spPr>
          <a:xfrm>
            <a:off x="1403280" y="2560320"/>
            <a:ext cx="6458040" cy="193932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CustomShape 1"/>
          <p:cNvSpPr/>
          <p:nvPr/>
        </p:nvSpPr>
        <p:spPr>
          <a:xfrm>
            <a:off x="457200" y="570960"/>
            <a:ext cx="822672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Parts of Speech Tagging NLTK</a:t>
            </a:r>
            <a:endParaRPr b="0" lang="en-US" sz="3600" spc="-1" strike="noStrike">
              <a:latin typeface="Arial"/>
            </a:endParaRPr>
          </a:p>
        </p:txBody>
      </p:sp>
      <p:pic>
        <p:nvPicPr>
          <p:cNvPr id="1408" name="Picture 1407" descr=""/>
          <p:cNvPicPr/>
          <p:nvPr/>
        </p:nvPicPr>
        <p:blipFill>
          <a:blip r:embed="rId1"/>
          <a:stretch/>
        </p:blipFill>
        <p:spPr>
          <a:xfrm>
            <a:off x="1005840" y="1737360"/>
            <a:ext cx="4350600" cy="3817080"/>
          </a:xfrm>
          <a:prstGeom prst="rect">
            <a:avLst/>
          </a:prstGeom>
          <a:ln>
            <a:noFill/>
          </a:ln>
        </p:spPr>
      </p:pic>
      <p:pic>
        <p:nvPicPr>
          <p:cNvPr id="1409" name="Picture 1408" descr=""/>
          <p:cNvPicPr/>
          <p:nvPr/>
        </p:nvPicPr>
        <p:blipFill>
          <a:blip r:embed="rId2"/>
          <a:stretch/>
        </p:blipFill>
        <p:spPr>
          <a:xfrm>
            <a:off x="4614840" y="1918440"/>
            <a:ext cx="3769200" cy="363600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CustomShape 1"/>
          <p:cNvSpPr/>
          <p:nvPr/>
        </p:nvSpPr>
        <p:spPr>
          <a:xfrm>
            <a:off x="457200" y="510120"/>
            <a:ext cx="822672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Used appropriate opening and prepared for the call </a:t>
            </a:r>
            <a:br/>
            <a:r>
              <a:rPr b="1" lang="en-US" sz="2200" spc="-1" strike="noStrike">
                <a:solidFill>
                  <a:srgbClr val="000000"/>
                </a:solidFill>
                <a:latin typeface="Liberation Sans;Arial"/>
                <a:ea typeface="Mangal"/>
              </a:rPr>
              <a:t>(Example)</a:t>
            </a:r>
            <a:endParaRPr b="0" lang="en-US" sz="2200" spc="-1" strike="noStrike">
              <a:latin typeface="Arial"/>
            </a:endParaRPr>
          </a:p>
        </p:txBody>
      </p:sp>
      <p:pic>
        <p:nvPicPr>
          <p:cNvPr id="1411" name="Picture 1410" descr=""/>
          <p:cNvPicPr/>
          <p:nvPr/>
        </p:nvPicPr>
        <p:blipFill>
          <a:blip r:embed="rId1"/>
          <a:stretch/>
        </p:blipFill>
        <p:spPr>
          <a:xfrm>
            <a:off x="2834640" y="1405080"/>
            <a:ext cx="3106440" cy="479088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CustomShape 1"/>
          <p:cNvSpPr/>
          <p:nvPr/>
        </p:nvSpPr>
        <p:spPr>
          <a:xfrm>
            <a:off x="457200" y="418680"/>
            <a:ext cx="8226720" cy="8524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2800" spc="-1" strike="noStrike">
                <a:solidFill>
                  <a:srgbClr val="000000"/>
                </a:solidFill>
                <a:latin typeface="Arial"/>
                <a:ea typeface="DejaVu Sans"/>
              </a:rPr>
              <a:t>Inside Outside Beginning </a:t>
            </a:r>
            <a:br/>
            <a:r>
              <a:rPr b="0" lang="en-US" sz="2800" spc="-1" strike="noStrike">
                <a:solidFill>
                  <a:srgbClr val="000000"/>
                </a:solidFill>
                <a:latin typeface="Arial"/>
                <a:ea typeface="DejaVu Sans"/>
              </a:rPr>
              <a:t>Tagging (IOB) in NLTK</a:t>
            </a:r>
            <a:endParaRPr b="0" lang="en-US" sz="2800" spc="-1" strike="noStrike">
              <a:latin typeface="Arial"/>
            </a:endParaRPr>
          </a:p>
        </p:txBody>
      </p:sp>
      <p:pic>
        <p:nvPicPr>
          <p:cNvPr id="1413" name="Picture 1412" descr=""/>
          <p:cNvPicPr/>
          <p:nvPr/>
        </p:nvPicPr>
        <p:blipFill>
          <a:blip r:embed="rId1"/>
          <a:stretch/>
        </p:blipFill>
        <p:spPr>
          <a:xfrm>
            <a:off x="2262600" y="2926080"/>
            <a:ext cx="6513120" cy="1549800"/>
          </a:xfrm>
          <a:prstGeom prst="rect">
            <a:avLst/>
          </a:prstGeom>
          <a:ln>
            <a:noFill/>
          </a:ln>
        </p:spPr>
      </p:pic>
      <p:pic>
        <p:nvPicPr>
          <p:cNvPr id="1414" name="Picture 1413" descr=""/>
          <p:cNvPicPr/>
          <p:nvPr/>
        </p:nvPicPr>
        <p:blipFill>
          <a:blip r:embed="rId2"/>
          <a:stretch/>
        </p:blipFill>
        <p:spPr>
          <a:xfrm>
            <a:off x="1097280" y="1737360"/>
            <a:ext cx="1292400" cy="413136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CustomShape 1"/>
          <p:cNvSpPr/>
          <p:nvPr/>
        </p:nvSpPr>
        <p:spPr>
          <a:xfrm>
            <a:off x="457200" y="510120"/>
            <a:ext cx="822672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Chunking with NLTK</a:t>
            </a:r>
            <a:endParaRPr b="0" lang="en-US" sz="4400" spc="-1" strike="noStrike">
              <a:latin typeface="Arial"/>
            </a:endParaRPr>
          </a:p>
        </p:txBody>
      </p:sp>
      <p:pic>
        <p:nvPicPr>
          <p:cNvPr id="1416" name="Picture 1415" descr=""/>
          <p:cNvPicPr/>
          <p:nvPr/>
        </p:nvPicPr>
        <p:blipFill>
          <a:blip r:embed="rId1"/>
          <a:stretch/>
        </p:blipFill>
        <p:spPr>
          <a:xfrm>
            <a:off x="2194560" y="4480560"/>
            <a:ext cx="4682880" cy="1818360"/>
          </a:xfrm>
          <a:prstGeom prst="rect">
            <a:avLst/>
          </a:prstGeom>
          <a:ln>
            <a:noFill/>
          </a:ln>
        </p:spPr>
      </p:pic>
      <p:sp>
        <p:nvSpPr>
          <p:cNvPr id="1417" name="CustomShape 2"/>
          <p:cNvSpPr/>
          <p:nvPr/>
        </p:nvSpPr>
        <p:spPr>
          <a:xfrm>
            <a:off x="1554480" y="1554480"/>
            <a:ext cx="64630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Chunking is used to add more structure to the sentence by following parts of speech (POS) tagging. It is also known as shallow parsing. The resulted group of words is called "chunks." In shallow parsing, there is maximum one level between roots and leaves while deep parsing comprises of more than one level. Shallow Parsing is also called light parsing or chunking.</a:t>
            </a:r>
            <a:endParaRPr b="0" lang="en-US" sz="1800" spc="-1" strike="noStrike">
              <a:latin typeface="Arial"/>
            </a:endParaRPr>
          </a:p>
        </p:txBody>
      </p:sp>
      <p:pic>
        <p:nvPicPr>
          <p:cNvPr id="1418" name="Picture 1417" descr=""/>
          <p:cNvPicPr/>
          <p:nvPr/>
        </p:nvPicPr>
        <p:blipFill>
          <a:blip r:embed="rId2"/>
          <a:stretch/>
        </p:blipFill>
        <p:spPr>
          <a:xfrm>
            <a:off x="2066040" y="3656160"/>
            <a:ext cx="5066280" cy="73188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CustomShape 1"/>
          <p:cNvSpPr/>
          <p:nvPr/>
        </p:nvSpPr>
        <p:spPr>
          <a:xfrm>
            <a:off x="456840" y="41076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Sentence Parsing</a:t>
            </a:r>
            <a:endParaRPr b="0" lang="en-US" sz="2200" spc="-1" strike="noStrike">
              <a:latin typeface="Arial"/>
            </a:endParaRPr>
          </a:p>
        </p:txBody>
      </p:sp>
      <p:sp>
        <p:nvSpPr>
          <p:cNvPr id="1420" name="CustomShape 2"/>
          <p:cNvSpPr/>
          <p:nvPr/>
        </p:nvSpPr>
        <p:spPr>
          <a:xfrm>
            <a:off x="549000" y="1005840"/>
            <a:ext cx="7859160" cy="5304960"/>
          </a:xfrm>
          <a:prstGeom prst="rect">
            <a:avLst/>
          </a:prstGeom>
          <a:noFill/>
          <a:ln>
            <a:noFill/>
          </a:ln>
        </p:spPr>
        <p:style>
          <a:lnRef idx="0"/>
          <a:fillRef idx="0"/>
          <a:effectRef idx="0"/>
          <a:fontRef idx="minor"/>
        </p:style>
        <p:txBody>
          <a:bodyPr lIns="0" rIns="0" tIns="0" bIns="0" anchor="ctr">
            <a:normAutofit fontScale="80000"/>
          </a:bodyPr>
          <a:p>
            <a:pPr marL="432000" indent="-319680">
              <a:lnSpc>
                <a:spcPct val="100000"/>
              </a:lnSpc>
              <a:spcBef>
                <a:spcPts val="1414"/>
              </a:spcBef>
              <a:buClr>
                <a:srgbClr val="000000"/>
              </a:buClr>
              <a:buSzPct val="45000"/>
              <a:buFont typeface="Wingdings" charset="2"/>
              <a:buChar char=""/>
            </a:pPr>
            <a:r>
              <a:rPr b="1" lang="en-US" sz="1300" spc="-1" strike="noStrike">
                <a:solidFill>
                  <a:srgbClr val="000000"/>
                </a:solidFill>
                <a:latin typeface="Arial"/>
                <a:ea typeface="DejaVu Sans"/>
              </a:rPr>
              <a:t>Parts of Speech Tagging (POST)</a:t>
            </a:r>
            <a:r>
              <a:rPr b="0" lang="en-US" sz="1300" spc="-1" strike="noStrike">
                <a:solidFill>
                  <a:srgbClr val="000000"/>
                </a:solidFill>
                <a:latin typeface="Arial"/>
                <a:ea typeface="DejaVu Sans"/>
              </a:rPr>
              <a:t>: A sentence structure can be identified using the following Parts of Speech: </a:t>
            </a:r>
            <a:endParaRPr b="0" lang="en-US" sz="1300" spc="-1" strike="noStrike">
              <a:latin typeface="Arial"/>
            </a:endParaRPr>
          </a:p>
          <a:p>
            <a:pPr lvl="1" marL="864000" indent="-31968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Phrases: Noun, Verb, Article, Adjective, Preposition, Pronoun, Adverb, Conjunction, and Interjection.</a:t>
            </a:r>
            <a:endParaRPr b="0" lang="en-US" sz="1300" spc="-1" strike="noStrike">
              <a:latin typeface="Arial"/>
            </a:endParaRPr>
          </a:p>
          <a:p>
            <a:pPr lvl="1" marL="864000" indent="-31968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Two types: Rule-Based Taggers and Stochastic Taggers</a:t>
            </a:r>
            <a:endParaRPr b="0" lang="en-US" sz="1300" spc="-1" strike="noStrike">
              <a:latin typeface="Arial"/>
            </a:endParaRPr>
          </a:p>
          <a:p>
            <a:pPr lvl="1" marL="864000" indent="-31968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Methodologies: Hidden Markov Models (HMM),  Viterbi algorithm, Brill tagger, Constraint Grammar, and the Baum-Welch algorithm</a:t>
            </a:r>
            <a:endParaRPr b="0" lang="en-US" sz="1300" spc="-1" strike="noStrike">
              <a:latin typeface="Arial"/>
            </a:endParaRPr>
          </a:p>
          <a:p>
            <a:pPr marL="432000" indent="-319680">
              <a:lnSpc>
                <a:spcPct val="100000"/>
              </a:lnSpc>
              <a:spcBef>
                <a:spcPts val="1414"/>
              </a:spcBef>
              <a:buClr>
                <a:srgbClr val="000000"/>
              </a:buClr>
              <a:buSzPct val="45000"/>
              <a:buFont typeface="Wingdings" charset="2"/>
              <a:buChar char=""/>
            </a:pPr>
            <a:r>
              <a:rPr b="1" lang="en-US" sz="1300" spc="-1" strike="noStrike">
                <a:solidFill>
                  <a:srgbClr val="000000"/>
                </a:solidFill>
                <a:latin typeface="Arial"/>
                <a:ea typeface="DejaVu Sans"/>
              </a:rPr>
              <a:t>Named Entity Recognition (NER)</a:t>
            </a:r>
            <a:r>
              <a:rPr b="0" lang="en-US" sz="1300" spc="-1" strike="noStrike">
                <a:solidFill>
                  <a:srgbClr val="000000"/>
                </a:solidFill>
                <a:latin typeface="Arial"/>
                <a:ea typeface="DejaVu Sans"/>
              </a:rPr>
              <a:t>: It is a sub-task of information extraction that seeks to locate and classify named entity mentions in unstructured text into predefined categories such as the</a:t>
            </a:r>
            <a:r>
              <a:rPr b="0" lang="en-US" sz="1300" spc="-1" strike="noStrike" u="sng">
                <a:solidFill>
                  <a:srgbClr val="000000"/>
                </a:solidFill>
                <a:uFillTx/>
                <a:latin typeface="Arial"/>
                <a:ea typeface="DejaVu Sans"/>
              </a:rPr>
              <a:t> person names, organizations, locations, medical codes, time expressions, quantities, monetary values, percentages</a:t>
            </a:r>
            <a:r>
              <a:rPr b="0" lang="en-US" sz="1300" spc="-1" strike="noStrike">
                <a:solidFill>
                  <a:srgbClr val="000000"/>
                </a:solidFill>
                <a:latin typeface="Arial"/>
                <a:ea typeface="DejaVu Sans"/>
              </a:rPr>
              <a:t>, etc. NER can fail in many other ways, many of which are arguably "partially correct", and should not be counted as compete success or failures. For example, identifying a real entity, but:</a:t>
            </a:r>
            <a:endParaRPr b="0" lang="en-US" sz="1300" spc="-1" strike="noStrike">
              <a:latin typeface="Arial"/>
            </a:endParaRPr>
          </a:p>
          <a:p>
            <a:pPr lvl="1" marL="864000" indent="-31968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with fewer tokens than desired (for example, missing the last token of "John Smith, M.D.")</a:t>
            </a:r>
            <a:endParaRPr b="0" lang="en-US" sz="1300" spc="-1" strike="noStrike">
              <a:latin typeface="Arial"/>
            </a:endParaRPr>
          </a:p>
          <a:p>
            <a:pPr lvl="1" marL="864000" indent="-31968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with more tokens than desired (for example, including the first word of "The University of MD")</a:t>
            </a:r>
            <a:endParaRPr b="0" lang="en-US" sz="1300" spc="-1" strike="noStrike">
              <a:latin typeface="Arial"/>
            </a:endParaRPr>
          </a:p>
          <a:p>
            <a:pPr lvl="1" marL="864000" indent="-31968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partitioning adjacent entities differently (for example, treating "Smith, Jones Robinson" as 2 vs. 3 entities)</a:t>
            </a:r>
            <a:endParaRPr b="0" lang="en-US" sz="1300" spc="-1" strike="noStrike">
              <a:latin typeface="Arial"/>
            </a:endParaRPr>
          </a:p>
          <a:p>
            <a:pPr lvl="1" marL="864000" indent="-31968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assigning it a completely wrong type (for example, calling a personal name an organization)</a:t>
            </a:r>
            <a:endParaRPr b="0" lang="en-US" sz="1300" spc="-1" strike="noStrike">
              <a:latin typeface="Arial"/>
            </a:endParaRPr>
          </a:p>
          <a:p>
            <a:pPr lvl="1" marL="864000" indent="-31968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assigning it a related but inexact type (for example, "substance" vs. "drug", or "school" vs. "organization")</a:t>
            </a:r>
            <a:endParaRPr b="0" lang="en-US" sz="1300" spc="-1" strike="noStrike">
              <a:latin typeface="Arial"/>
            </a:endParaRPr>
          </a:p>
          <a:p>
            <a:pPr lvl="1" marL="864000" indent="-319680">
              <a:lnSpc>
                <a:spcPct val="100000"/>
              </a:lnSpc>
              <a:spcBef>
                <a:spcPts val="1134"/>
              </a:spcBef>
              <a:buClr>
                <a:srgbClr val="000000"/>
              </a:buClr>
              <a:buSzPct val="75000"/>
              <a:buFont typeface="Symbol"/>
              <a:buChar char=""/>
            </a:pPr>
            <a:r>
              <a:rPr b="0" lang="en-US" sz="1300" spc="-1" strike="noStrike">
                <a:solidFill>
                  <a:srgbClr val="000000"/>
                </a:solidFill>
                <a:latin typeface="Arial"/>
                <a:ea typeface="DejaVu Sans"/>
              </a:rPr>
              <a:t>correctly identifying an entity, when what the user wanted was a smaller- or larger-scope entity (for example, identifying "James Madison" as an personal name, when it's part of "</a:t>
            </a:r>
            <a:r>
              <a:rPr b="1" lang="en-US" sz="1300" spc="-1" strike="noStrike">
                <a:solidFill>
                  <a:srgbClr val="000000"/>
                </a:solidFill>
                <a:latin typeface="Arial"/>
                <a:ea typeface="DejaVu Sans"/>
              </a:rPr>
              <a:t>James Madison University</a:t>
            </a:r>
            <a:r>
              <a:rPr b="0" lang="en-US" sz="1300" spc="-1" strike="noStrike">
                <a:solidFill>
                  <a:srgbClr val="000000"/>
                </a:solidFill>
                <a:latin typeface="Arial"/>
                <a:ea typeface="DejaVu Sans"/>
              </a:rPr>
              <a:t>". Some NER systems impose the restriction that entities may never overlap or nest, which means that in some cases one must make arbitrary or task-specific choices.</a:t>
            </a:r>
            <a:endParaRPr b="0" lang="en-US" sz="1300" spc="-1" strike="noStrike">
              <a:latin typeface="Arial"/>
            </a:endParaRPr>
          </a:p>
          <a:p>
            <a:pPr>
              <a:lnSpc>
                <a:spcPct val="100000"/>
              </a:lnSpc>
            </a:pPr>
            <a:r>
              <a:rPr b="0" lang="en-US" sz="1300" spc="-1" strike="noStrike">
                <a:solidFill>
                  <a:srgbClr val="000000"/>
                </a:solidFill>
                <a:latin typeface="Arial"/>
                <a:ea typeface="DejaVu Sans"/>
              </a:rPr>
              <a:t> </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CustomShape 1"/>
          <p:cNvSpPr/>
          <p:nvPr/>
        </p:nvSpPr>
        <p:spPr>
          <a:xfrm>
            <a:off x="456840" y="41076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Sentence Parsing</a:t>
            </a:r>
            <a:endParaRPr b="0" lang="en-US" sz="2200" spc="-1" strike="noStrike">
              <a:latin typeface="Arial"/>
            </a:endParaRPr>
          </a:p>
        </p:txBody>
      </p:sp>
      <p:sp>
        <p:nvSpPr>
          <p:cNvPr id="1422" name="CustomShape 2"/>
          <p:cNvSpPr/>
          <p:nvPr/>
        </p:nvSpPr>
        <p:spPr>
          <a:xfrm>
            <a:off x="1005840" y="640080"/>
            <a:ext cx="7402320" cy="5304960"/>
          </a:xfrm>
          <a:prstGeom prst="rect">
            <a:avLst/>
          </a:prstGeom>
          <a:noFill/>
          <a:ln>
            <a:noFill/>
          </a:ln>
        </p:spPr>
        <p:style>
          <a:lnRef idx="0"/>
          <a:fillRef idx="0"/>
          <a:effectRef idx="0"/>
          <a:fontRef idx="minor"/>
        </p:style>
        <p:txBody>
          <a:bodyPr lIns="0" rIns="0" tIns="0" bIns="0" anchor="ctr">
            <a:normAutofit/>
          </a:bodyPr>
          <a:p>
            <a:pPr>
              <a:lnSpc>
                <a:spcPct val="100000"/>
              </a:lnSpc>
              <a:spcBef>
                <a:spcPts val="1131"/>
              </a:spcBef>
            </a:pPr>
            <a:r>
              <a:rPr b="1" lang="en-US" sz="1300" spc="-86" strike="noStrike">
                <a:solidFill>
                  <a:srgbClr val="000000"/>
                </a:solidFill>
                <a:latin typeface="Arial"/>
                <a:ea typeface="Microsoft YaHei"/>
              </a:rPr>
              <a:t>Uses:</a:t>
            </a:r>
            <a:endParaRPr b="0" lang="en-US" sz="1300" spc="-1" strike="noStrike">
              <a:latin typeface="Arial"/>
            </a:endParaRPr>
          </a:p>
          <a:p>
            <a:pPr marL="432000" indent="-31968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Identifying the Structure of a Sentence helps the understand what it means more clearly – by correctly labeling every token based on its usage. It also helps analyze the context of a given sentence and the ones before or after it (</a:t>
            </a:r>
            <a:r>
              <a:rPr b="1" lang="en-US" sz="1300" spc="-86" strike="noStrike">
                <a:solidFill>
                  <a:srgbClr val="000000"/>
                </a:solidFill>
                <a:latin typeface="Arial"/>
                <a:ea typeface="Microsoft YaHei"/>
              </a:rPr>
              <a:t>Textual Summarization</a:t>
            </a:r>
            <a:r>
              <a:rPr b="0" lang="en-US" sz="1300" spc="-86" strike="noStrike">
                <a:solidFill>
                  <a:srgbClr val="000000"/>
                </a:solidFill>
                <a:latin typeface="Arial"/>
                <a:ea typeface="Microsoft YaHei"/>
              </a:rPr>
              <a:t>)</a:t>
            </a:r>
            <a:endParaRPr b="0" lang="en-US" sz="1300" spc="-1" strike="noStrike">
              <a:latin typeface="Arial"/>
            </a:endParaRPr>
          </a:p>
          <a:p>
            <a:pPr marL="432000" indent="-319680">
              <a:lnSpc>
                <a:spcPct val="100000"/>
              </a:lnSpc>
              <a:spcBef>
                <a:spcPts val="1131"/>
              </a:spcBef>
              <a:buClr>
                <a:srgbClr val="000000"/>
              </a:buClr>
              <a:buSzPct val="45000"/>
              <a:buFont typeface="Wingdings" charset="2"/>
              <a:buChar char=""/>
            </a:pPr>
            <a:r>
              <a:rPr b="1" lang="en-US" sz="1300" spc="-86" strike="noStrike">
                <a:solidFill>
                  <a:srgbClr val="000000"/>
                </a:solidFill>
                <a:latin typeface="Arial"/>
                <a:ea typeface="Microsoft YaHei"/>
              </a:rPr>
              <a:t>KPI</a:t>
            </a:r>
            <a:r>
              <a:rPr b="0" lang="en-US" sz="1300" spc="-86" strike="noStrike">
                <a:solidFill>
                  <a:srgbClr val="000000"/>
                </a:solidFill>
                <a:latin typeface="Arial"/>
                <a:ea typeface="Microsoft YaHei"/>
              </a:rPr>
              <a:t>: Appropriate Phrasing</a:t>
            </a:r>
            <a:endParaRPr b="0" lang="en-US" sz="1300" spc="-1" strike="noStrike">
              <a:latin typeface="Arial"/>
            </a:endParaRPr>
          </a:p>
          <a:p>
            <a:pPr marL="432000" indent="-319680">
              <a:lnSpc>
                <a:spcPct val="100000"/>
              </a:lnSpc>
              <a:spcBef>
                <a:spcPts val="1131"/>
              </a:spcBef>
              <a:buClr>
                <a:srgbClr val="000000"/>
              </a:buClr>
              <a:buSzPct val="45000"/>
              <a:buFont typeface="Wingdings" charset="2"/>
              <a:buChar char=""/>
            </a:pPr>
            <a:r>
              <a:rPr b="1" lang="en-US" sz="1300" spc="-86" strike="noStrike">
                <a:solidFill>
                  <a:srgbClr val="000000"/>
                </a:solidFill>
                <a:latin typeface="Arial"/>
                <a:ea typeface="Microsoft YaHei"/>
              </a:rPr>
              <a:t>KPI</a:t>
            </a:r>
            <a:r>
              <a:rPr b="0" lang="en-US" sz="1300" spc="-86" strike="noStrike">
                <a:solidFill>
                  <a:srgbClr val="000000"/>
                </a:solidFill>
                <a:latin typeface="Arial"/>
                <a:ea typeface="Microsoft YaHei"/>
              </a:rPr>
              <a:t>: Necessary Probing</a:t>
            </a:r>
            <a:endParaRPr b="0" lang="en-US" sz="1300" spc="-1" strike="noStrike">
              <a:latin typeface="Arial"/>
            </a:endParaRPr>
          </a:p>
          <a:p>
            <a:pPr marL="432000" indent="-31968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It also helps us develop </a:t>
            </a:r>
            <a:r>
              <a:rPr b="0" lang="en-US" sz="1300" spc="-86" strike="noStrike" u="sng">
                <a:solidFill>
                  <a:srgbClr val="000000"/>
                </a:solidFill>
                <a:uFillTx/>
                <a:latin typeface="Arial"/>
                <a:ea typeface="Microsoft YaHei"/>
              </a:rPr>
              <a:t>Conversational Trees</a:t>
            </a:r>
            <a:r>
              <a:rPr b="0" lang="en-US" sz="1300" spc="-86" strike="noStrike">
                <a:solidFill>
                  <a:srgbClr val="000000"/>
                </a:solidFill>
                <a:latin typeface="Arial"/>
                <a:ea typeface="Microsoft YaHei"/>
              </a:rPr>
              <a:t> – that can identify the flow of a call and figure out what the call was for – how it was handled, what did he ask for, what did he get, did he leave satisfied, etc.</a:t>
            </a:r>
            <a:endParaRPr b="0" lang="en-US" sz="1300" spc="-1" strike="noStrike">
              <a:latin typeface="Arial"/>
            </a:endParaRPr>
          </a:p>
          <a:p>
            <a:pPr>
              <a:lnSpc>
                <a:spcPct val="100000"/>
              </a:lnSpc>
              <a:spcBef>
                <a:spcPts val="1131"/>
              </a:spcBef>
            </a:pPr>
            <a:r>
              <a:rPr b="1" lang="en-US" sz="1300" spc="-86" strike="noStrike">
                <a:solidFill>
                  <a:srgbClr val="000000"/>
                </a:solidFill>
                <a:latin typeface="Arial"/>
                <a:ea typeface="Microsoft YaHei"/>
              </a:rPr>
              <a:t>Problems:</a:t>
            </a:r>
            <a:endParaRPr b="0" lang="en-US" sz="1300" spc="-1" strike="noStrike">
              <a:latin typeface="Arial"/>
            </a:endParaRPr>
          </a:p>
          <a:p>
            <a:pPr marL="432000" indent="-31968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One major problem we might face here is improper translation from audio to text – if the sentences are incomplete or insensible from the start – any sort of POS Tagging cannot help correctly identify keywords and phrases inside a given sentence.</a:t>
            </a:r>
            <a:endParaRPr b="0" lang="en-US" sz="1300" spc="-1" strike="noStrike">
              <a:latin typeface="Arial"/>
            </a:endParaRPr>
          </a:p>
          <a:p>
            <a:pPr marL="432000" indent="-319680">
              <a:lnSpc>
                <a:spcPct val="100000"/>
              </a:lnSpc>
              <a:spcBef>
                <a:spcPts val="1131"/>
              </a:spcBef>
              <a:buClr>
                <a:srgbClr val="000000"/>
              </a:buClr>
              <a:buSzPct val="45000"/>
              <a:buFont typeface="Wingdings" charset="2"/>
              <a:buChar char=""/>
            </a:pPr>
            <a:r>
              <a:rPr b="0" lang="en-US" sz="1300" spc="-86" strike="noStrike">
                <a:solidFill>
                  <a:srgbClr val="000000"/>
                </a:solidFill>
                <a:latin typeface="Arial"/>
                <a:ea typeface="Microsoft YaHei"/>
              </a:rPr>
              <a:t>Because of differences in speed, most sentences – even if they are correctly labeled are broken into smaller sentences – and are therefore, tokenized into separate sentences – which breaks the flow of a continuous speech.</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23"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dbb6"/>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dbb6"/>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Active Listening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2. Actively listened and acknowledged concerns</a:t>
            </a:r>
            <a:endParaRPr b="0" lang="en-US" sz="2200" spc="-1" strike="noStrike">
              <a:latin typeface="Arial"/>
            </a:endParaRPr>
          </a:p>
        </p:txBody>
      </p:sp>
      <p:sp>
        <p:nvSpPr>
          <p:cNvPr id="1425" name="CustomShape 2"/>
          <p:cNvSpPr/>
          <p:nvPr/>
        </p:nvSpPr>
        <p:spPr>
          <a:xfrm>
            <a:off x="1188720" y="1604520"/>
            <a:ext cx="6946920" cy="4336560"/>
          </a:xfrm>
          <a:prstGeom prst="rect">
            <a:avLst/>
          </a:prstGeom>
          <a:noFill/>
          <a:ln>
            <a:noFill/>
          </a:ln>
        </p:spPr>
        <p:style>
          <a:lnRef idx="0"/>
          <a:fillRef idx="0"/>
          <a:effectRef idx="0"/>
          <a:fontRef idx="minor"/>
        </p:style>
        <p:txBody>
          <a:bodyPr lIns="0" rIns="0" tIns="0" bIns="0">
            <a:normAutofit fontScale="94000"/>
          </a:bodyPr>
          <a:p>
            <a:pPr marL="432000" indent="-321480">
              <a:lnSpc>
                <a:spcPct val="100000"/>
              </a:lnSpc>
              <a:spcBef>
                <a:spcPts val="1417"/>
              </a:spcBef>
              <a:buClr>
                <a:srgbClr val="000000"/>
              </a:buClr>
              <a:buSzPct val="45000"/>
              <a:buFont typeface="Wingdings" charset="2"/>
              <a:buChar char=""/>
            </a:pPr>
            <a:r>
              <a:rPr b="1" lang="en-US" sz="2000" spc="-1" strike="noStrike">
                <a:solidFill>
                  <a:srgbClr val="000000"/>
                </a:solidFill>
                <a:latin typeface="Arial"/>
                <a:ea typeface="DejaVu Sans"/>
              </a:rPr>
              <a:t>Detection:</a:t>
            </a:r>
            <a:endParaRPr b="0" lang="en-US" sz="2000" spc="-1" strike="noStrike">
              <a:latin typeface="Arial"/>
            </a:endParaRPr>
          </a:p>
          <a:p>
            <a:pPr lvl="2" marL="648000" indent="-2134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Check CSR Statement right after Caller’s Statement and look for:</a:t>
            </a:r>
            <a:endParaRPr b="0" lang="en-US" sz="1800" spc="-1" strike="noStrike">
              <a:latin typeface="Arial"/>
            </a:endParaRPr>
          </a:p>
          <a:p>
            <a:pPr lvl="2" marL="648000" indent="-2134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Key Phrases such as ‘Correct!’, ‘Thank you!’, ‘I’m listening!’, ‘Ahan!’, ‘I can see that!’, and ‘I understand!’ - Chunking and Inside Outside Beginning Tagging (IOB)</a:t>
            </a:r>
            <a:endParaRPr b="0" lang="en-US" sz="1800" spc="-1" strike="noStrike">
              <a:latin typeface="Arial"/>
            </a:endParaRPr>
          </a:p>
          <a:p>
            <a:pPr lvl="2" marL="648000" indent="-2134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Textual Entailment of Caller’s Query by a CSR Agent – High Cosine Similarities equals Paraphrasing.</a:t>
            </a:r>
            <a:endParaRPr b="0" lang="en-US" sz="1800" spc="-1" strike="noStrike">
              <a:latin typeface="Arial"/>
            </a:endParaRPr>
          </a:p>
          <a:p>
            <a:pPr lvl="2" marL="648000" indent="-2134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Follow-Up Questions (CSR Questions following a subject matter mentioned by a Caller) – Co-reference Resolution and Parts of Speech (POS) Tagging.</a:t>
            </a:r>
            <a:endParaRPr b="0" lang="en-US" sz="1800" spc="-1" strike="noStrike">
              <a:latin typeface="Arial"/>
            </a:endParaRPr>
          </a:p>
          <a:p>
            <a:pPr lvl="1" marL="432000" indent="-213480">
              <a:lnSpc>
                <a:spcPct val="100000"/>
              </a:lnSpc>
              <a:spcAft>
                <a:spcPts val="1236"/>
              </a:spcAft>
              <a:buClr>
                <a:srgbClr val="000000"/>
              </a:buClr>
              <a:buSzPct val="45000"/>
              <a:buFont typeface="Wingdings" charset="2"/>
              <a:buChar char=""/>
            </a:pPr>
            <a:r>
              <a:rPr b="1" lang="en-US" sz="1800" spc="-1" strike="noStrike">
                <a:solidFill>
                  <a:srgbClr val="000000"/>
                </a:solidFill>
                <a:latin typeface="Times New Roman"/>
                <a:ea typeface="DejaVu Sans"/>
              </a:rPr>
              <a:t>Verification:</a:t>
            </a:r>
            <a:endParaRPr b="0" lang="en-US" sz="1800" spc="-1" strike="noStrike">
              <a:latin typeface="Arial"/>
            </a:endParaRPr>
          </a:p>
          <a:p>
            <a:pPr lvl="2" marL="648000" indent="-2134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KPI Value for ‘Active Listening’ by QA Analysis.</a:t>
            </a:r>
            <a:endParaRPr b="0" lang="en-US" sz="1800" spc="-1" strike="noStrike">
              <a:latin typeface="Arial"/>
            </a:endParaRPr>
          </a:p>
          <a:p>
            <a:pPr lvl="2" marL="648000" indent="-2134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Reference Sentences: Textual Summarization with Synonym/Antonym Matching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marL="216000" indent="-21348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2. Actively listened and acknowledged concerns</a:t>
            </a:r>
            <a:endParaRPr b="0" lang="en-US" sz="2200" spc="-1" strike="noStrike">
              <a:latin typeface="Arial"/>
            </a:endParaRPr>
          </a:p>
        </p:txBody>
      </p:sp>
      <p:sp>
        <p:nvSpPr>
          <p:cNvPr id="1427" name="CustomShape 2"/>
          <p:cNvSpPr/>
          <p:nvPr/>
        </p:nvSpPr>
        <p:spPr>
          <a:xfrm>
            <a:off x="1013400" y="1600560"/>
            <a:ext cx="3464640" cy="3974760"/>
          </a:xfrm>
          <a:prstGeom prst="rect">
            <a:avLst/>
          </a:prstGeom>
          <a:noFill/>
          <a:ln>
            <a:noFill/>
          </a:ln>
        </p:spPr>
        <p:style>
          <a:lnRef idx="0"/>
          <a:fillRef idx="0"/>
          <a:effectRef idx="0"/>
          <a:fontRef idx="minor"/>
        </p:style>
        <p:txBody>
          <a:bodyPr lIns="0" rIns="0" tIns="0" bIns="0">
            <a:normAutofit fontScale="17000"/>
          </a:bodyPr>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see you’ve been with [Company Name] for X years. That’s a long time!</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appreciate your patience.</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Thank you for remaining so positive.</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Your business means a lot to us.</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want to thank you for taking the time to speak with me today.</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If I were in your position, I would feel the same way.</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That would frustrate me, too.</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would be asking the same questions as you are.</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 are totally right.</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I would come to the same conclusion.</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Personally, I would recommend you to…</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Would you like to try our new X?</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 can consider X.</a:t>
            </a:r>
            <a:endParaRPr b="0" lang="en-US" sz="2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2400" spc="-1" strike="noStrike">
                <a:solidFill>
                  <a:srgbClr val="000000"/>
                </a:solidFill>
                <a:latin typeface="Arial"/>
                <a:ea typeface="DejaVu Sans"/>
              </a:rPr>
              <a:t>You might find X helpful.</a:t>
            </a:r>
            <a:endParaRPr b="0" lang="en-US" sz="2400" spc="-1" strike="noStrike">
              <a:latin typeface="Arial"/>
            </a:endParaRPr>
          </a:p>
        </p:txBody>
      </p:sp>
      <p:sp>
        <p:nvSpPr>
          <p:cNvPr id="1428" name="CustomShape 3"/>
          <p:cNvSpPr/>
          <p:nvPr/>
        </p:nvSpPr>
        <p:spPr>
          <a:xfrm>
            <a:off x="4663440" y="1554480"/>
            <a:ext cx="3930840" cy="4388040"/>
          </a:xfrm>
          <a:prstGeom prst="rect">
            <a:avLst/>
          </a:prstGeom>
          <a:noFill/>
          <a:ln>
            <a:noFill/>
          </a:ln>
        </p:spPr>
        <p:style>
          <a:lnRef idx="0"/>
          <a:fillRef idx="0"/>
          <a:effectRef idx="0"/>
          <a:fontRef idx="minor"/>
        </p:style>
        <p:txBody>
          <a:bodyPr lIns="0" rIns="0" tIns="0" bIns="0">
            <a:normAutofit fontScale="5000"/>
          </a:bodyPr>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 think you’ll find it’s much easier if you do X.</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What can I do to make your experience with us better?</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What would be the best-case scenario for you?</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Is there anything else, big or small, that I can help you with today?</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How do you feel about X?</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Are your X needs being met with our product/service?</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If I’m understanding you correctly…</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So what you’re saying is…</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Did you mean to tell me X?</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Let me know if I’m getting the story right…</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What you’re saying is…</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Thanks for waiting this out.</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I’d love to help you with that.</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Give me just a minute/second while I figure this out for you.</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That’s awesome/great!</a:t>
            </a:r>
            <a:endParaRPr b="0" lang="en-US" sz="3600" spc="-1" strike="noStrike">
              <a:latin typeface="Arial"/>
            </a:endParaRPr>
          </a:p>
          <a:p>
            <a:pPr marL="457200" indent="-226080">
              <a:lnSpc>
                <a:spcPct val="120000"/>
              </a:lnSpc>
              <a:spcAft>
                <a:spcPts val="1236"/>
              </a:spcAft>
              <a:buClr>
                <a:srgbClr val="000000"/>
              </a:buClr>
              <a:buSzPct val="45000"/>
              <a:buFont typeface="Wingdings" charset="2"/>
              <a:buChar char=""/>
            </a:pPr>
            <a:r>
              <a:rPr b="0" lang="en-US" sz="3600" spc="-1" strike="noStrike">
                <a:solidFill>
                  <a:srgbClr val="000000"/>
                </a:solidFill>
                <a:latin typeface="Arial"/>
                <a:ea typeface="DejaVu Sans"/>
              </a:rPr>
              <a:t>I can fix that.</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CustomShape 1"/>
          <p:cNvSpPr/>
          <p:nvPr/>
        </p:nvSpPr>
        <p:spPr>
          <a:xfrm>
            <a:off x="-1828800" y="2455920"/>
            <a:ext cx="6859080" cy="597960"/>
          </a:xfrm>
          <a:prstGeom prst="rect">
            <a:avLst/>
          </a:prstGeom>
          <a:noFill/>
          <a:ln>
            <a:noFill/>
          </a:ln>
        </p:spPr>
        <p:style>
          <a:lnRef idx="0"/>
          <a:fillRef idx="0"/>
          <a:effectRef idx="0"/>
          <a:fontRef idx="minor"/>
        </p:style>
      </p:sp>
      <p:sp>
        <p:nvSpPr>
          <p:cNvPr id="1141" name="CustomShape 2"/>
          <p:cNvSpPr/>
          <p:nvPr/>
        </p:nvSpPr>
        <p:spPr>
          <a:xfrm>
            <a:off x="1097280" y="758520"/>
            <a:ext cx="676188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42"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43" name="Picture 16" descr=""/>
          <p:cNvPicPr/>
          <p:nvPr/>
        </p:nvPicPr>
        <p:blipFill>
          <a:blip r:embed="rId1"/>
          <a:stretch/>
        </p:blipFill>
        <p:spPr>
          <a:xfrm>
            <a:off x="7238880" y="851040"/>
            <a:ext cx="1900080" cy="1887120"/>
          </a:xfrm>
          <a:prstGeom prst="rect">
            <a:avLst/>
          </a:prstGeom>
          <a:ln>
            <a:noFill/>
          </a:ln>
        </p:spPr>
      </p:pic>
      <p:pic>
        <p:nvPicPr>
          <p:cNvPr id="1144" name="Picture 17" descr=""/>
          <p:cNvPicPr/>
          <p:nvPr/>
        </p:nvPicPr>
        <p:blipFill>
          <a:blip r:embed="rId2"/>
          <a:srcRect l="0" t="0" r="59256" b="0"/>
          <a:stretch/>
        </p:blipFill>
        <p:spPr>
          <a:xfrm>
            <a:off x="0" y="4335840"/>
            <a:ext cx="1671480" cy="1640880"/>
          </a:xfrm>
          <a:prstGeom prst="rect">
            <a:avLst/>
          </a:prstGeom>
          <a:ln>
            <a:noFill/>
          </a:ln>
        </p:spPr>
      </p:pic>
      <p:pic>
        <p:nvPicPr>
          <p:cNvPr id="1145" name="Picture 1144" descr=""/>
          <p:cNvPicPr/>
          <p:nvPr/>
        </p:nvPicPr>
        <p:blipFill>
          <a:blip r:embed="rId3"/>
          <a:stretch/>
        </p:blipFill>
        <p:spPr>
          <a:xfrm>
            <a:off x="1070280" y="1777320"/>
            <a:ext cx="6514560" cy="315576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CustomShape 1"/>
          <p:cNvSpPr/>
          <p:nvPr/>
        </p:nvSpPr>
        <p:spPr>
          <a:xfrm>
            <a:off x="457200" y="296640"/>
            <a:ext cx="8226720" cy="10965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Textual Entailment Using </a:t>
            </a:r>
            <a:br/>
            <a:r>
              <a:rPr b="0" lang="en-US" sz="3600" spc="-1" strike="noStrike">
                <a:solidFill>
                  <a:srgbClr val="000000"/>
                </a:solidFill>
                <a:latin typeface="Arial"/>
                <a:ea typeface="DejaVu Sans"/>
              </a:rPr>
              <a:t>Word2Vec and NLTK</a:t>
            </a:r>
            <a:endParaRPr b="0" lang="en-US" sz="3600" spc="-1" strike="noStrike">
              <a:latin typeface="Arial"/>
            </a:endParaRPr>
          </a:p>
        </p:txBody>
      </p:sp>
      <p:pic>
        <p:nvPicPr>
          <p:cNvPr id="1430" name="Picture 1429" descr=""/>
          <p:cNvPicPr/>
          <p:nvPr/>
        </p:nvPicPr>
        <p:blipFill>
          <a:blip r:embed="rId1"/>
          <a:stretch/>
        </p:blipFill>
        <p:spPr>
          <a:xfrm>
            <a:off x="2564280" y="1564920"/>
            <a:ext cx="5679720" cy="4660920"/>
          </a:xfrm>
          <a:prstGeom prst="rect">
            <a:avLst/>
          </a:prstGeom>
          <a:ln>
            <a:noFill/>
          </a:ln>
        </p:spPr>
      </p:pic>
      <p:pic>
        <p:nvPicPr>
          <p:cNvPr id="1431" name="Picture 1430" descr=""/>
          <p:cNvPicPr/>
          <p:nvPr/>
        </p:nvPicPr>
        <p:blipFill>
          <a:blip r:embed="rId2"/>
          <a:stretch/>
        </p:blipFill>
        <p:spPr>
          <a:xfrm>
            <a:off x="1371600" y="3200400"/>
            <a:ext cx="4752360" cy="105696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CustomShape 1"/>
          <p:cNvSpPr/>
          <p:nvPr/>
        </p:nvSpPr>
        <p:spPr>
          <a:xfrm>
            <a:off x="457200" y="296640"/>
            <a:ext cx="8226720" cy="10965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Textual Entailment Using </a:t>
            </a:r>
            <a:br/>
            <a:r>
              <a:rPr b="0" lang="en-US" sz="3600" spc="-1" strike="noStrike">
                <a:solidFill>
                  <a:srgbClr val="000000"/>
                </a:solidFill>
                <a:latin typeface="Arial"/>
                <a:ea typeface="DejaVu Sans"/>
              </a:rPr>
              <a:t>Word2Vec and NLTK</a:t>
            </a:r>
            <a:endParaRPr b="0" lang="en-US" sz="3600" spc="-1" strike="noStrike">
              <a:latin typeface="Arial"/>
            </a:endParaRPr>
          </a:p>
        </p:txBody>
      </p:sp>
      <p:pic>
        <p:nvPicPr>
          <p:cNvPr id="1433" name="Picture 1432" descr=""/>
          <p:cNvPicPr/>
          <p:nvPr/>
        </p:nvPicPr>
        <p:blipFill>
          <a:blip r:embed="rId1"/>
          <a:stretch/>
        </p:blipFill>
        <p:spPr>
          <a:xfrm>
            <a:off x="1059840" y="1950480"/>
            <a:ext cx="7350120" cy="33807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CustomShape 1"/>
          <p:cNvSpPr/>
          <p:nvPr/>
        </p:nvSpPr>
        <p:spPr>
          <a:xfrm>
            <a:off x="457200" y="296640"/>
            <a:ext cx="8227800" cy="10972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Arial"/>
                <a:ea typeface="DejaVu Sans"/>
              </a:rPr>
              <a:t>Textual Entailment – </a:t>
            </a:r>
            <a:br/>
            <a:r>
              <a:rPr b="0" lang="en-US" sz="3600" spc="-1" strike="noStrike">
                <a:solidFill>
                  <a:srgbClr val="000000"/>
                </a:solidFill>
                <a:latin typeface="Arial"/>
                <a:ea typeface="DejaVu Sans"/>
              </a:rPr>
              <a:t>Types of Similarities</a:t>
            </a:r>
            <a:endParaRPr b="0" lang="en-US" sz="3600" spc="-1" strike="noStrike">
              <a:latin typeface="Arial"/>
            </a:endParaRPr>
          </a:p>
        </p:txBody>
      </p:sp>
      <p:pic>
        <p:nvPicPr>
          <p:cNvPr id="1435" name="Picture 1434" descr=""/>
          <p:cNvPicPr/>
          <p:nvPr/>
        </p:nvPicPr>
        <p:blipFill>
          <a:blip r:embed="rId1"/>
          <a:stretch/>
        </p:blipFill>
        <p:spPr>
          <a:xfrm>
            <a:off x="2377440" y="1463040"/>
            <a:ext cx="4698360" cy="478116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6" name="CustomShape 1"/>
          <p:cNvSpPr/>
          <p:nvPr/>
        </p:nvSpPr>
        <p:spPr>
          <a:xfrm>
            <a:off x="457200" y="570960"/>
            <a:ext cx="8226720" cy="547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3600" spc="-1" strike="noStrike">
                <a:solidFill>
                  <a:srgbClr val="000000"/>
                </a:solidFill>
                <a:latin typeface="Liberation Sans;Arial"/>
                <a:ea typeface="Mangal"/>
              </a:rPr>
              <a:t>Textual Summarization in NLTK</a:t>
            </a:r>
            <a:endParaRPr b="0" lang="en-US" sz="3600" spc="-1" strike="noStrike">
              <a:latin typeface="Arial"/>
            </a:endParaRPr>
          </a:p>
        </p:txBody>
      </p:sp>
      <p:pic>
        <p:nvPicPr>
          <p:cNvPr id="1437" name="Picture 1436" descr=""/>
          <p:cNvPicPr/>
          <p:nvPr/>
        </p:nvPicPr>
        <p:blipFill>
          <a:blip r:embed="rId1"/>
          <a:stretch/>
        </p:blipFill>
        <p:spPr>
          <a:xfrm>
            <a:off x="1300680" y="2743200"/>
            <a:ext cx="7109280" cy="3289320"/>
          </a:xfrm>
          <a:prstGeom prst="rect">
            <a:avLst/>
          </a:prstGeom>
          <a:ln>
            <a:noFill/>
          </a:ln>
        </p:spPr>
      </p:pic>
      <p:sp>
        <p:nvSpPr>
          <p:cNvPr id="1438" name="CustomShape 2"/>
          <p:cNvSpPr/>
          <p:nvPr/>
        </p:nvSpPr>
        <p:spPr>
          <a:xfrm>
            <a:off x="1280160" y="1280160"/>
            <a:ext cx="6672600" cy="1306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DejaVu Sans"/>
              </a:rPr>
              <a:t>Sort the sentences in inverse order of their sum. The sentences with highest frequencies summarize the text. For instance, look at the sentence with the highest sum of weighted frequencies:</a:t>
            </a:r>
            <a:endParaRPr b="0" lang="en-US" sz="1600" spc="-1" strike="noStrike">
              <a:latin typeface="Arial"/>
            </a:endParaRPr>
          </a:p>
          <a:p>
            <a:pPr>
              <a:lnSpc>
                <a:spcPct val="100000"/>
              </a:lnSpc>
            </a:pPr>
            <a:endParaRPr b="0" lang="en-US" sz="1600" spc="-1" strike="noStrike">
              <a:latin typeface="Arial"/>
            </a:endParaRPr>
          </a:p>
          <a:p>
            <a:pPr marL="216000" indent="-213480">
              <a:lnSpc>
                <a:spcPct val="100000"/>
              </a:lnSpc>
              <a:buClr>
                <a:srgbClr val="000000"/>
              </a:buClr>
              <a:buSzPct val="45000"/>
              <a:buFont typeface="Wingdings" charset="2"/>
              <a:buChar char=""/>
            </a:pPr>
            <a:r>
              <a:rPr b="0" lang="en-US" sz="1600" spc="-1" strike="noStrike">
                <a:solidFill>
                  <a:srgbClr val="000000"/>
                </a:solidFill>
                <a:latin typeface="Arial"/>
                <a:ea typeface="DejaVu Sans"/>
              </a:rPr>
              <a:t>So, keep moving, keep growing, keep learning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CustomShape 1"/>
          <p:cNvSpPr/>
          <p:nvPr/>
        </p:nvSpPr>
        <p:spPr>
          <a:xfrm>
            <a:off x="457200" y="175680"/>
            <a:ext cx="8227800" cy="13399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n-US" sz="4400" spc="-1" strike="noStrike">
                <a:solidFill>
                  <a:srgbClr val="000000"/>
                </a:solidFill>
                <a:latin typeface="Arial"/>
                <a:ea typeface="DejaVu Sans"/>
              </a:rPr>
              <a:t>Text Synonyms </a:t>
            </a:r>
            <a:br/>
            <a:r>
              <a:rPr b="0" lang="en-US" sz="2800" spc="-1" strike="noStrike">
                <a:solidFill>
                  <a:srgbClr val="000000"/>
                </a:solidFill>
                <a:latin typeface="Arial"/>
                <a:ea typeface="DejaVu Sans"/>
              </a:rPr>
              <a:t>and</a:t>
            </a:r>
            <a:r>
              <a:rPr b="0" lang="en-US" sz="4400" spc="-1" strike="noStrike">
                <a:solidFill>
                  <a:srgbClr val="000000"/>
                </a:solidFill>
                <a:latin typeface="Arial"/>
                <a:ea typeface="DejaVu Sans"/>
              </a:rPr>
              <a:t> Antonyms</a:t>
            </a:r>
            <a:endParaRPr b="0" lang="en-US" sz="4400" spc="-1" strike="noStrike">
              <a:latin typeface="Arial"/>
            </a:endParaRPr>
          </a:p>
        </p:txBody>
      </p:sp>
      <p:pic>
        <p:nvPicPr>
          <p:cNvPr id="1440" name="Picture 1439" descr=""/>
          <p:cNvPicPr/>
          <p:nvPr/>
        </p:nvPicPr>
        <p:blipFill>
          <a:blip r:embed="rId1"/>
          <a:stretch/>
        </p:blipFill>
        <p:spPr>
          <a:xfrm>
            <a:off x="987840" y="1645920"/>
            <a:ext cx="7240680" cy="356508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41"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marL="216000" indent="-213480" algn="ctr">
              <a:lnSpc>
                <a:spcPct val="100000"/>
              </a:lnSpc>
              <a:buClr>
                <a:srgbClr val="000000"/>
              </a:buClr>
              <a:buSzPct val="45000"/>
              <a:buFont typeface="Wingdings" charset="2"/>
              <a:buChar char=""/>
            </a:pPr>
            <a:r>
              <a:rPr b="1" lang="en-US" sz="2200" spc="-1" strike="noStrike">
                <a:solidFill>
                  <a:srgbClr val="000000"/>
                </a:solidFill>
                <a:latin typeface="Liberation Sans;Arial"/>
                <a:ea typeface="Mangal"/>
              </a:rPr>
              <a:t>3. Expressed sincere and appropriate empathy</a:t>
            </a:r>
            <a:endParaRPr b="0" lang="en-US" sz="2200" spc="-1" strike="noStrike">
              <a:latin typeface="Arial"/>
            </a:endParaRPr>
          </a:p>
        </p:txBody>
      </p:sp>
      <p:sp>
        <p:nvSpPr>
          <p:cNvPr id="1443" name="CustomShape 2"/>
          <p:cNvSpPr/>
          <p:nvPr/>
        </p:nvSpPr>
        <p:spPr>
          <a:xfrm>
            <a:off x="1188720" y="1846080"/>
            <a:ext cx="7221240" cy="348912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800" spc="-1" strike="noStrike">
                <a:solidFill>
                  <a:srgbClr val="000000"/>
                </a:solidFill>
                <a:latin typeface="Arial"/>
                <a:ea typeface="DejaVu Sans"/>
              </a:rPr>
              <a:t>Detection:</a:t>
            </a:r>
            <a:endParaRPr b="0" lang="en-US" sz="1800" spc="-1" strike="noStrike">
              <a:latin typeface="Arial"/>
            </a:endParaRPr>
          </a:p>
          <a:p>
            <a:pPr marL="216000" indent="-21348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Create a dataset for (positive, neutral and negative conversations).</a:t>
            </a:r>
            <a:endParaRPr b="0" lang="en-US" sz="1600" spc="-1" strike="noStrike">
              <a:latin typeface="Arial"/>
            </a:endParaRPr>
          </a:p>
          <a:p>
            <a:pPr marL="216000" indent="-21348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Make a machine learning model for Sentimental Analysis (Continuous Bag of Words Approach)</a:t>
            </a:r>
            <a:endParaRPr b="0" lang="en-US" sz="1600" spc="-1" strike="noStrike">
              <a:latin typeface="Arial"/>
            </a:endParaRPr>
          </a:p>
          <a:p>
            <a:pPr marL="216000" indent="-213480">
              <a:lnSpc>
                <a:spcPct val="120000"/>
              </a:lnSpc>
              <a:spcAft>
                <a:spcPts val="1236"/>
              </a:spcAft>
              <a:buClr>
                <a:srgbClr val="000000"/>
              </a:buClr>
              <a:buSzPct val="45000"/>
              <a:buFont typeface="Wingdings" charset="2"/>
              <a:buChar char=""/>
            </a:pPr>
            <a:r>
              <a:rPr b="0" lang="en-US" sz="1600" spc="-1" strike="noStrike">
                <a:solidFill>
                  <a:srgbClr val="000000"/>
                </a:solidFill>
                <a:latin typeface="Arial"/>
                <a:ea typeface="DejaVu Sans"/>
              </a:rPr>
              <a:t>Goal is to penalize bad behavior – not reward good behavior – Deep Learning Model built accordingly.</a:t>
            </a:r>
            <a:endParaRPr b="0" lang="en-US" sz="1600" spc="-1" strike="noStrike">
              <a:latin typeface="Arial"/>
            </a:endParaRPr>
          </a:p>
          <a:p>
            <a:pPr>
              <a:lnSpc>
                <a:spcPct val="120000"/>
              </a:lnSpc>
              <a:spcAft>
                <a:spcPts val="1236"/>
              </a:spcAft>
            </a:pPr>
            <a:r>
              <a:rPr b="1" lang="en-US" sz="1600" spc="-1" strike="noStrike">
                <a:solidFill>
                  <a:srgbClr val="000000"/>
                </a:solidFill>
                <a:latin typeface="Arial"/>
                <a:ea typeface="DejaVu Sans"/>
              </a:rPr>
              <a:t>Verification:</a:t>
            </a:r>
            <a:endParaRPr b="0" lang="en-US" sz="1600" spc="-1" strike="noStrike">
              <a:latin typeface="Arial"/>
            </a:endParaRPr>
          </a:p>
          <a:p>
            <a:pPr marL="216000" indent="-213480">
              <a:lnSpc>
                <a:spcPct val="120000"/>
              </a:lnSpc>
              <a:spcAft>
                <a:spcPts val="1236"/>
              </a:spcAft>
              <a:buClr>
                <a:srgbClr val="000000"/>
              </a:buClr>
              <a:buSzPct val="45000"/>
              <a:buFont typeface="Wingdings" charset="2"/>
              <a:buChar char=""/>
            </a:pPr>
            <a:r>
              <a:rPr b="0" lang="en-US" sz="1600" spc="-1" strike="noStrike">
                <a:solidFill>
                  <a:srgbClr val="000000"/>
                </a:solidFill>
                <a:latin typeface="Arial"/>
                <a:ea typeface="DejaVu Sans"/>
              </a:rPr>
              <a:t>KPI Value for ‘Appropriate Empathy’ by QA Analysis.</a:t>
            </a:r>
            <a:endParaRPr b="0" lang="en-US" sz="1600" spc="-1" strike="noStrike">
              <a:latin typeface="Arial"/>
            </a:endParaRPr>
          </a:p>
          <a:p>
            <a:pPr marL="216000" indent="-213480">
              <a:lnSpc>
                <a:spcPct val="100000"/>
              </a:lnSpc>
              <a:buClr>
                <a:srgbClr val="000000"/>
              </a:buClr>
              <a:buSzPct val="45000"/>
              <a:buFont typeface="Wingdings" charset="2"/>
              <a:buChar char=""/>
            </a:pPr>
            <a:r>
              <a:rPr b="0" lang="en-US" sz="1600" spc="-1" strike="noStrike">
                <a:solidFill>
                  <a:srgbClr val="000000"/>
                </a:solidFill>
                <a:latin typeface="Arial"/>
                <a:ea typeface="DejaVu Sans"/>
              </a:rPr>
              <a:t>Insult Detector Test (Dictionary Word Match for Abusive Words) – should never be positive.</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3. Expressed sincere and appropriate empathy</a:t>
            </a:r>
            <a:endParaRPr b="0" lang="en-US" sz="2200" spc="-1" strike="noStrike">
              <a:latin typeface="Arial"/>
            </a:endParaRPr>
          </a:p>
        </p:txBody>
      </p:sp>
      <p:sp>
        <p:nvSpPr>
          <p:cNvPr id="1445" name="CustomShape 2"/>
          <p:cNvSpPr/>
          <p:nvPr/>
        </p:nvSpPr>
        <p:spPr>
          <a:xfrm>
            <a:off x="1005840" y="1604520"/>
            <a:ext cx="7678080" cy="3974760"/>
          </a:xfrm>
          <a:prstGeom prst="rect">
            <a:avLst/>
          </a:prstGeom>
          <a:noFill/>
          <a:ln>
            <a:noFill/>
          </a:ln>
        </p:spPr>
        <p:style>
          <a:lnRef idx="0"/>
          <a:fillRef idx="0"/>
          <a:effectRef idx="0"/>
          <a:fontRef idx="minor"/>
        </p:style>
        <p:txBody>
          <a:bodyPr lIns="0" rIns="0" tIns="0" bIns="0">
            <a:normAutofit fontScale="83000"/>
          </a:bodyPr>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can understand how frustrating it is when…</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realize how complicated it is to…</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imagine how upsetting it is to…</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know how confusing it must be when…</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I’m so sorry to hear that…</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What do you think would have made this conversation better? </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You’re right. We messed up.</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That must be frustrating</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understand how frustrating that is. </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The team will resolve this issue soon </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Times New Roman"/>
                <a:ea typeface="DejaVu Sans"/>
              </a:rPr>
              <a:t>I am working with the team to solve this issue soon</a:t>
            </a:r>
            <a:r>
              <a:rPr b="0" lang="en-US" sz="2400" spc="-1" strike="noStrike">
                <a:solidFill>
                  <a:srgbClr val="000000"/>
                </a:solidFill>
                <a:latin typeface="Times New Roman"/>
                <a:ea typeface="DejaVu Sans"/>
              </a:rPr>
              <a:t>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CustomShape 1"/>
          <p:cNvSpPr/>
          <p:nvPr/>
        </p:nvSpPr>
        <p:spPr>
          <a:xfrm>
            <a:off x="457200" y="510120"/>
            <a:ext cx="822672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3. Expressed sincere and appropriate empathy </a:t>
            </a:r>
            <a:br/>
            <a:r>
              <a:rPr b="1" lang="en-US" sz="2200" spc="-1" strike="noStrike">
                <a:solidFill>
                  <a:srgbClr val="000000"/>
                </a:solidFill>
                <a:latin typeface="Liberation Sans;Arial"/>
                <a:ea typeface="Mangal"/>
              </a:rPr>
              <a:t>(Chat Bot Datasets)</a:t>
            </a:r>
            <a:endParaRPr b="0" lang="en-US" sz="2200" spc="-1" strike="noStrike">
              <a:latin typeface="Arial"/>
            </a:endParaRPr>
          </a:p>
        </p:txBody>
      </p:sp>
      <p:pic>
        <p:nvPicPr>
          <p:cNvPr id="1447" name="Picture 1446" descr=""/>
          <p:cNvPicPr/>
          <p:nvPr/>
        </p:nvPicPr>
        <p:blipFill>
          <a:blip r:embed="rId1"/>
          <a:stretch/>
        </p:blipFill>
        <p:spPr>
          <a:xfrm>
            <a:off x="2286000" y="1376640"/>
            <a:ext cx="4515480" cy="1911960"/>
          </a:xfrm>
          <a:prstGeom prst="rect">
            <a:avLst/>
          </a:prstGeom>
          <a:ln>
            <a:noFill/>
          </a:ln>
        </p:spPr>
      </p:pic>
      <p:pic>
        <p:nvPicPr>
          <p:cNvPr id="1448" name="Picture 1447" descr=""/>
          <p:cNvPicPr/>
          <p:nvPr/>
        </p:nvPicPr>
        <p:blipFill>
          <a:blip r:embed="rId2"/>
          <a:stretch/>
        </p:blipFill>
        <p:spPr>
          <a:xfrm>
            <a:off x="2286000" y="4663440"/>
            <a:ext cx="4605480" cy="1630800"/>
          </a:xfrm>
          <a:prstGeom prst="rect">
            <a:avLst/>
          </a:prstGeom>
          <a:ln>
            <a:noFill/>
          </a:ln>
        </p:spPr>
      </p:pic>
      <p:pic>
        <p:nvPicPr>
          <p:cNvPr id="1449" name="Picture 1448" descr=""/>
          <p:cNvPicPr/>
          <p:nvPr/>
        </p:nvPicPr>
        <p:blipFill>
          <a:blip r:embed="rId3"/>
          <a:stretch/>
        </p:blipFill>
        <p:spPr>
          <a:xfrm>
            <a:off x="2322000" y="3327840"/>
            <a:ext cx="4545000" cy="122400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CustomShape 1"/>
          <p:cNvSpPr/>
          <p:nvPr/>
        </p:nvSpPr>
        <p:spPr>
          <a:xfrm>
            <a:off x="457200" y="510120"/>
            <a:ext cx="822672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ans;Arial"/>
                <a:ea typeface="Mangal"/>
              </a:rPr>
              <a:t>3. Expressed sincere and appropriate empathy </a:t>
            </a:r>
            <a:br/>
            <a:r>
              <a:rPr b="1" lang="en-US" sz="2200" spc="-1" strike="noStrike">
                <a:solidFill>
                  <a:srgbClr val="000000"/>
                </a:solidFill>
                <a:latin typeface="Liberation Sans;Arial"/>
                <a:ea typeface="Mangal"/>
              </a:rPr>
              <a:t>(Chat Bot Datasets) SAMPLE</a:t>
            </a:r>
            <a:endParaRPr b="0" lang="en-US" sz="2200" spc="-1" strike="noStrike">
              <a:latin typeface="Arial"/>
            </a:endParaRPr>
          </a:p>
        </p:txBody>
      </p:sp>
      <p:pic>
        <p:nvPicPr>
          <p:cNvPr id="1451" name="Picture 1450" descr=""/>
          <p:cNvPicPr/>
          <p:nvPr/>
        </p:nvPicPr>
        <p:blipFill>
          <a:blip r:embed="rId1"/>
          <a:stretch/>
        </p:blipFill>
        <p:spPr>
          <a:xfrm>
            <a:off x="2226960" y="1254960"/>
            <a:ext cx="4537080" cy="49964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CustomShape 1"/>
          <p:cNvSpPr/>
          <p:nvPr/>
        </p:nvSpPr>
        <p:spPr>
          <a:xfrm>
            <a:off x="-1828800" y="2455920"/>
            <a:ext cx="6859080" cy="597960"/>
          </a:xfrm>
          <a:prstGeom prst="rect">
            <a:avLst/>
          </a:prstGeom>
          <a:noFill/>
          <a:ln>
            <a:noFill/>
          </a:ln>
        </p:spPr>
        <p:style>
          <a:lnRef idx="0"/>
          <a:fillRef idx="0"/>
          <a:effectRef idx="0"/>
          <a:fontRef idx="minor"/>
        </p:style>
      </p:sp>
      <p:sp>
        <p:nvSpPr>
          <p:cNvPr id="1147" name="CustomShape 2"/>
          <p:cNvSpPr/>
          <p:nvPr/>
        </p:nvSpPr>
        <p:spPr>
          <a:xfrm>
            <a:off x="1097280" y="758520"/>
            <a:ext cx="676188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48"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49" name="Picture 16" descr=""/>
          <p:cNvPicPr/>
          <p:nvPr/>
        </p:nvPicPr>
        <p:blipFill>
          <a:blip r:embed="rId1"/>
          <a:stretch/>
        </p:blipFill>
        <p:spPr>
          <a:xfrm>
            <a:off x="7238880" y="851040"/>
            <a:ext cx="1900080" cy="1887120"/>
          </a:xfrm>
          <a:prstGeom prst="rect">
            <a:avLst/>
          </a:prstGeom>
          <a:ln>
            <a:noFill/>
          </a:ln>
        </p:spPr>
      </p:pic>
      <p:pic>
        <p:nvPicPr>
          <p:cNvPr id="1150" name="Picture 17" descr=""/>
          <p:cNvPicPr/>
          <p:nvPr/>
        </p:nvPicPr>
        <p:blipFill>
          <a:blip r:embed="rId2"/>
          <a:srcRect l="0" t="0" r="59256" b="0"/>
          <a:stretch/>
        </p:blipFill>
        <p:spPr>
          <a:xfrm>
            <a:off x="0" y="4335840"/>
            <a:ext cx="1671480" cy="1640880"/>
          </a:xfrm>
          <a:prstGeom prst="rect">
            <a:avLst/>
          </a:prstGeom>
          <a:ln>
            <a:noFill/>
          </a:ln>
        </p:spPr>
      </p:pic>
      <p:pic>
        <p:nvPicPr>
          <p:cNvPr id="1151" name="Picture 1150" descr=""/>
          <p:cNvPicPr/>
          <p:nvPr/>
        </p:nvPicPr>
        <p:blipFill>
          <a:blip r:embed="rId3"/>
          <a:stretch/>
        </p:blipFill>
        <p:spPr>
          <a:xfrm>
            <a:off x="1141920" y="1752840"/>
            <a:ext cx="6442920" cy="314784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2" name="CustomShape 1"/>
          <p:cNvSpPr/>
          <p:nvPr/>
        </p:nvSpPr>
        <p:spPr>
          <a:xfrm>
            <a:off x="457200" y="349560"/>
            <a:ext cx="8226720" cy="3952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600" spc="-1" strike="noStrike">
                <a:solidFill>
                  <a:srgbClr val="000000"/>
                </a:solidFill>
                <a:latin typeface="Liberation Sans;Arial"/>
                <a:ea typeface="Mangal"/>
              </a:rPr>
              <a:t>Abusive Words Dictionary Check (Basic)</a:t>
            </a:r>
            <a:endParaRPr b="0" lang="en-US" sz="2600" spc="-1" strike="noStrike">
              <a:latin typeface="Arial"/>
            </a:endParaRPr>
          </a:p>
        </p:txBody>
      </p:sp>
      <p:pic>
        <p:nvPicPr>
          <p:cNvPr id="1453" name="Picture 1452" descr=""/>
          <p:cNvPicPr/>
          <p:nvPr/>
        </p:nvPicPr>
        <p:blipFill>
          <a:blip r:embed="rId1"/>
          <a:stretch/>
        </p:blipFill>
        <p:spPr>
          <a:xfrm>
            <a:off x="2413440" y="792720"/>
            <a:ext cx="4203720" cy="559800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4" name="CustomShape 1"/>
          <p:cNvSpPr/>
          <p:nvPr/>
        </p:nvSpPr>
        <p:spPr>
          <a:xfrm>
            <a:off x="676800" y="639360"/>
            <a:ext cx="8226720" cy="3952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600" spc="-1" strike="noStrike">
                <a:solidFill>
                  <a:srgbClr val="000000"/>
                </a:solidFill>
                <a:latin typeface="Liberation Sans;Arial"/>
                <a:ea typeface="Mangal"/>
              </a:rPr>
              <a:t>SENTIMENTAL ANALYSIS WITH NLTK (Basic)</a:t>
            </a:r>
            <a:endParaRPr b="0" lang="en-US" sz="2600" spc="-1" strike="noStrike">
              <a:latin typeface="Arial"/>
            </a:endParaRPr>
          </a:p>
        </p:txBody>
      </p:sp>
      <p:pic>
        <p:nvPicPr>
          <p:cNvPr id="1455" name="Picture 1454" descr=""/>
          <p:cNvPicPr/>
          <p:nvPr/>
        </p:nvPicPr>
        <p:blipFill>
          <a:blip r:embed="rId1"/>
          <a:stretch/>
        </p:blipFill>
        <p:spPr>
          <a:xfrm>
            <a:off x="1280160" y="1280160"/>
            <a:ext cx="6770160" cy="480780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56"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CustomShape 1"/>
          <p:cNvSpPr/>
          <p:nvPr/>
        </p:nvSpPr>
        <p:spPr>
          <a:xfrm>
            <a:off x="457200" y="662400"/>
            <a:ext cx="8226720" cy="365040"/>
          </a:xfrm>
          <a:prstGeom prst="rect">
            <a:avLst/>
          </a:prstGeom>
          <a:noFill/>
          <a:ln>
            <a:noFill/>
          </a:ln>
        </p:spPr>
        <p:style>
          <a:lnRef idx="0"/>
          <a:fillRef idx="0"/>
          <a:effectRef idx="0"/>
          <a:fontRef idx="minor"/>
        </p:style>
        <p:txBody>
          <a:bodyPr lIns="0" rIns="0" tIns="0" bIns="0" anchor="ctr">
            <a:spAutoFit/>
          </a:bodyPr>
          <a:p>
            <a:pPr lvl="1" marL="432000" indent="-213480" algn="ctr">
              <a:lnSpc>
                <a:spcPct val="100000"/>
              </a:lnSpc>
              <a:buClr>
                <a:srgbClr val="000000"/>
              </a:buClr>
              <a:buSzPct val="45000"/>
              <a:buFont typeface="Wingdings" charset="2"/>
              <a:buChar char=""/>
            </a:pPr>
            <a:r>
              <a:rPr b="1" lang="en-US" sz="2400" spc="-1" strike="noStrike">
                <a:solidFill>
                  <a:srgbClr val="000000"/>
                </a:solidFill>
                <a:latin typeface="Liberation Serif;Times New Roman"/>
                <a:ea typeface="Lucida Sans"/>
              </a:rPr>
              <a:t>4. Enthusiastic and Helpful Tone</a:t>
            </a:r>
            <a:endParaRPr b="0" lang="en-US" sz="2400" spc="-1" strike="noStrike">
              <a:latin typeface="Arial"/>
            </a:endParaRPr>
          </a:p>
        </p:txBody>
      </p:sp>
      <p:sp>
        <p:nvSpPr>
          <p:cNvPr id="1458" name="CustomShape 2"/>
          <p:cNvSpPr/>
          <p:nvPr/>
        </p:nvSpPr>
        <p:spPr>
          <a:xfrm>
            <a:off x="1097280" y="1604520"/>
            <a:ext cx="7221240" cy="365400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Arial"/>
                <a:ea typeface="DejaVu Sans"/>
              </a:rPr>
              <a:t>Tone refers to the Agent’s mood. There are five major emotions or moods (happy, sad, confused, angry, neutral). The only acceptable tones in this scenario are happy and neutral. The rest of the sentiments / emotions are no good and will have different negative effects on overall scores based on severity levels.</a:t>
            </a:r>
            <a:endParaRPr b="0" lang="en-US" sz="1600" spc="-1" strike="noStrike">
              <a:latin typeface="Arial"/>
            </a:endParaRPr>
          </a:p>
          <a:p>
            <a:pPr>
              <a:lnSpc>
                <a:spcPct val="100000"/>
              </a:lnSpc>
            </a:pPr>
            <a:r>
              <a:rPr b="1" lang="en-US" sz="1800" spc="-1" strike="noStrike">
                <a:solidFill>
                  <a:srgbClr val="000000"/>
                </a:solidFill>
                <a:latin typeface="Arial"/>
                <a:ea typeface="DejaVu Sans"/>
              </a:rPr>
              <a:t>Detection:</a:t>
            </a:r>
            <a:endParaRPr b="0" lang="en-US" sz="1800" spc="-1" strike="noStrike">
              <a:latin typeface="Arial"/>
            </a:endParaRPr>
          </a:p>
          <a:p>
            <a:pPr>
              <a:lnSpc>
                <a:spcPct val="100000"/>
              </a:lnSpc>
            </a:pPr>
            <a:r>
              <a:rPr b="0" lang="en-US" sz="1600" spc="-1" strike="noStrike">
                <a:solidFill>
                  <a:srgbClr val="000000"/>
                </a:solidFill>
                <a:latin typeface="Arial"/>
                <a:ea typeface="DejaVu Sans"/>
              </a:rPr>
              <a:t>Create a dataset for tone analysis (based on public datasets most likely).</a:t>
            </a:r>
            <a:endParaRPr b="0" lang="en-US" sz="1600" spc="-1" strike="noStrike">
              <a:latin typeface="Arial"/>
            </a:endParaRPr>
          </a:p>
          <a:p>
            <a:pPr>
              <a:lnSpc>
                <a:spcPct val="100000"/>
              </a:lnSpc>
            </a:pPr>
            <a:r>
              <a:rPr b="0" lang="en-US" sz="1600" spc="-1" strike="noStrike">
                <a:solidFill>
                  <a:srgbClr val="000000"/>
                </a:solidFill>
                <a:latin typeface="Arial"/>
                <a:ea typeface="DejaVu Sans"/>
              </a:rPr>
              <a:t>Make a machine learning model for Emotional/Tone Analysis (Continuous Bag of Words Approach)</a:t>
            </a:r>
            <a:endParaRPr b="0" lang="en-US" sz="1600" spc="-1" strike="noStrike">
              <a:latin typeface="Arial"/>
            </a:endParaRPr>
          </a:p>
          <a:p>
            <a:pPr>
              <a:lnSpc>
                <a:spcPct val="120000"/>
              </a:lnSpc>
              <a:spcAft>
                <a:spcPts val="1236"/>
              </a:spcAft>
            </a:pPr>
            <a:r>
              <a:rPr b="0" lang="en-US" sz="1600" spc="-1" strike="noStrike">
                <a:solidFill>
                  <a:srgbClr val="000000"/>
                </a:solidFill>
                <a:latin typeface="Arial"/>
                <a:ea typeface="DejaVu Sans"/>
              </a:rPr>
              <a:t>Measure Frequency of Words, Duration of Conversations and Words Per Minute.</a:t>
            </a:r>
            <a:endParaRPr b="0" lang="en-US" sz="1600" spc="-1" strike="noStrike">
              <a:latin typeface="Arial"/>
            </a:endParaRPr>
          </a:p>
          <a:p>
            <a:pPr>
              <a:lnSpc>
                <a:spcPct val="120000"/>
              </a:lnSpc>
              <a:spcAft>
                <a:spcPts val="1236"/>
              </a:spcAft>
            </a:pPr>
            <a:r>
              <a:rPr b="1" lang="en-US" sz="1600" spc="-1" strike="noStrike">
                <a:solidFill>
                  <a:srgbClr val="000000"/>
                </a:solidFill>
                <a:latin typeface="Arial"/>
                <a:ea typeface="DejaVu Sans"/>
              </a:rPr>
              <a:t>Verification:</a:t>
            </a:r>
            <a:endParaRPr b="0" lang="en-US" sz="1600" spc="-1" strike="noStrike">
              <a:latin typeface="Arial"/>
            </a:endParaRPr>
          </a:p>
          <a:p>
            <a:pPr>
              <a:lnSpc>
                <a:spcPct val="100000"/>
              </a:lnSpc>
            </a:pPr>
            <a:r>
              <a:rPr b="0" lang="en-US" sz="1600" spc="-1" strike="noStrike">
                <a:solidFill>
                  <a:srgbClr val="000000"/>
                </a:solidFill>
                <a:latin typeface="Arial"/>
                <a:ea typeface="DejaVu Sans"/>
              </a:rPr>
              <a:t>KPI Value for ‘Enthusiastic Tone’ by QA Analysis.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CustomShape 1"/>
          <p:cNvSpPr/>
          <p:nvPr/>
        </p:nvSpPr>
        <p:spPr>
          <a:xfrm>
            <a:off x="456840" y="41076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Speaking Rate</a:t>
            </a:r>
            <a:endParaRPr b="0" lang="en-US" sz="2200" spc="-1" strike="noStrike">
              <a:latin typeface="Arial"/>
            </a:endParaRPr>
          </a:p>
        </p:txBody>
      </p:sp>
      <p:sp>
        <p:nvSpPr>
          <p:cNvPr id="1460" name="CustomShape 2"/>
          <p:cNvSpPr/>
          <p:nvPr/>
        </p:nvSpPr>
        <p:spPr>
          <a:xfrm>
            <a:off x="1097280" y="594720"/>
            <a:ext cx="6945480" cy="5931720"/>
          </a:xfrm>
          <a:prstGeom prst="rect">
            <a:avLst/>
          </a:prstGeom>
          <a:noFill/>
          <a:ln>
            <a:noFill/>
          </a:ln>
        </p:spPr>
        <p:style>
          <a:lnRef idx="0"/>
          <a:fillRef idx="0"/>
          <a:effectRef idx="0"/>
          <a:fontRef idx="minor"/>
        </p:style>
        <p:txBody>
          <a:bodyPr lIns="0" rIns="0" tIns="0" bIns="0" anchor="ctr">
            <a:spAutoFit/>
          </a:bodyPr>
          <a:p>
            <a:pPr algn="ctr">
              <a:lnSpc>
                <a:spcPct val="100000"/>
              </a:lnSpc>
            </a:pPr>
            <a:endParaRPr b="0" lang="en-US" sz="1800" spc="-1" strike="noStrike">
              <a:latin typeface="Arial"/>
            </a:endParaRPr>
          </a:p>
          <a:p>
            <a:pPr algn="ctr">
              <a:lnSpc>
                <a:spcPct val="100000"/>
              </a:lnSpc>
            </a:pPr>
            <a:r>
              <a:rPr b="1" lang="en-US" sz="1200" spc="-1" strike="noStrike">
                <a:solidFill>
                  <a:srgbClr val="000000"/>
                </a:solidFill>
                <a:latin typeface="Arial"/>
                <a:ea typeface="DejaVu Sans"/>
              </a:rPr>
              <a:t>Speaking rate (wpm) = total words / number of minutes</a:t>
            </a:r>
            <a:endParaRPr b="0" lang="en-US" sz="1200" spc="-1" strike="noStrike">
              <a:latin typeface="Arial"/>
            </a:endParaRPr>
          </a:p>
          <a:p>
            <a:pPr>
              <a:lnSpc>
                <a:spcPct val="100000"/>
              </a:lnSpc>
            </a:pPr>
            <a:r>
              <a:rPr b="0" lang="en-US" sz="1200" spc="-1" strike="noStrike">
                <a:solidFill>
                  <a:srgbClr val="000000"/>
                </a:solidFill>
                <a:latin typeface="Arial"/>
                <a:ea typeface="DejaVu Sans"/>
              </a:rPr>
              <a:t>Average speech rates are:</a:t>
            </a:r>
            <a:b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Presentations</a:t>
            </a:r>
            <a:r>
              <a:rPr b="0" lang="en-US" sz="1200" spc="-1" strike="noStrike">
                <a:solidFill>
                  <a:srgbClr val="000000"/>
                </a:solidFill>
                <a:latin typeface="Arial"/>
                <a:ea typeface="DejaVu Sans"/>
              </a:rPr>
              <a:t>: between 100 - 150 wpm for a comfortable pace</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Conversational</a:t>
            </a:r>
            <a:r>
              <a:rPr b="0" lang="en-US" sz="1200" spc="-1" strike="noStrike">
                <a:solidFill>
                  <a:srgbClr val="000000"/>
                </a:solidFill>
                <a:latin typeface="Arial"/>
                <a:ea typeface="DejaVu Sans"/>
              </a:rPr>
              <a:t>: between 120 - 150 wpm</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Audio-books</a:t>
            </a:r>
            <a:r>
              <a:rPr b="0" lang="en-US" sz="1200" spc="-1" strike="noStrike">
                <a:solidFill>
                  <a:srgbClr val="000000"/>
                </a:solidFill>
                <a:latin typeface="Arial"/>
                <a:ea typeface="DejaVu Sans"/>
              </a:rPr>
              <a:t>: between 150 - 160 wpm, which is the upper range that people comfortably hear and vocalize words</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Radio hosts and pod-casters</a:t>
            </a:r>
            <a:r>
              <a:rPr b="0" lang="en-US" sz="1200" spc="-1" strike="noStrike">
                <a:solidFill>
                  <a:srgbClr val="000000"/>
                </a:solidFill>
                <a:latin typeface="Arial"/>
                <a:ea typeface="DejaVu Sans"/>
              </a:rPr>
              <a:t>: between 150 - 160 wpm</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Auctioneers</a:t>
            </a:r>
            <a:r>
              <a:rPr b="0" lang="en-US" sz="1200" spc="-1" strike="noStrike">
                <a:solidFill>
                  <a:srgbClr val="000000"/>
                </a:solidFill>
                <a:latin typeface="Arial"/>
                <a:ea typeface="DejaVu Sans"/>
              </a:rPr>
              <a:t>: can speak at about 250 wpm</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Commentators</a:t>
            </a:r>
            <a:r>
              <a:rPr b="0" lang="en-US" sz="1200" spc="-1" strike="noStrike">
                <a:solidFill>
                  <a:srgbClr val="000000"/>
                </a:solidFill>
                <a:latin typeface="Arial"/>
                <a:ea typeface="DejaVu Sans"/>
              </a:rPr>
              <a:t>: between 250- 400 wpm</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DejaVu Sans"/>
              </a:rPr>
              <a:t>What influences your overall speaking rate?</a:t>
            </a:r>
            <a:b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Regular speaking rate</a:t>
            </a:r>
            <a:r>
              <a:rPr b="0" lang="en-US" sz="1200" spc="-1" strike="noStrike">
                <a:solidFill>
                  <a:srgbClr val="000000"/>
                </a:solidFill>
                <a:latin typeface="Arial"/>
                <a:ea typeface="DejaVu Sans"/>
              </a:rPr>
              <a:t>: result of the environment, where you grew up, your parents, culture, friends around you, etc.</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Nervousness</a:t>
            </a:r>
            <a:r>
              <a:rPr b="0" lang="en-US" sz="1200" spc="-1" strike="noStrike">
                <a:solidFill>
                  <a:srgbClr val="000000"/>
                </a:solidFill>
                <a:latin typeface="Arial"/>
                <a:ea typeface="DejaVu Sans"/>
              </a:rPr>
              <a:t>: when you are nervous, you speak much quicker/take short shallow breaths as you rush through things.</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Saying something urgent</a:t>
            </a:r>
            <a:r>
              <a:rPr b="0" lang="en-US" sz="1200" spc="-1" strike="noStrike">
                <a:solidFill>
                  <a:srgbClr val="000000"/>
                </a:solidFill>
                <a:latin typeface="Arial"/>
                <a:ea typeface="DejaVu Sans"/>
              </a:rPr>
              <a:t>: we speak much quicker in case of an emergency, for example calling an ambulance/police.</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Mental fatigue</a:t>
            </a:r>
            <a:r>
              <a:rPr b="0" lang="en-US" sz="1200" spc="-1" strike="noStrike">
                <a:solidFill>
                  <a:srgbClr val="000000"/>
                </a:solidFill>
                <a:latin typeface="Arial"/>
                <a:ea typeface="DejaVu Sans"/>
              </a:rPr>
              <a:t>: tiredness affects our thought process, making it harder for us to articulate ourselves and talk more slowly.</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Complexity of words</a:t>
            </a:r>
            <a:r>
              <a:rPr b="0" lang="en-US" sz="1200" spc="-1" strike="noStrike">
                <a:solidFill>
                  <a:srgbClr val="000000"/>
                </a:solidFill>
                <a:latin typeface="Arial"/>
                <a:ea typeface="DejaVu Sans"/>
              </a:rPr>
              <a:t>: longer, more complex words will take slightly longer to say, and if you are counting words per minute, it will affect speech pace slightly (although somewhat negligible).</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Complexity of content: </a:t>
            </a:r>
            <a:r>
              <a:rPr b="0" lang="en-US" sz="1200" spc="-1" strike="noStrike">
                <a:solidFill>
                  <a:srgbClr val="000000"/>
                </a:solidFill>
                <a:latin typeface="Arial"/>
                <a:ea typeface="DejaVu Sans"/>
              </a:rPr>
              <a:t>you speak slower than usual to give the audience time to comprehend the concepts and content.</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Verbal pauses: </a:t>
            </a:r>
            <a:r>
              <a:rPr b="0" lang="en-US" sz="1200" spc="-1" strike="noStrike">
                <a:solidFill>
                  <a:srgbClr val="000000"/>
                </a:solidFill>
                <a:latin typeface="Arial"/>
                <a:ea typeface="DejaVu Sans"/>
              </a:rPr>
              <a:t>pauses are a great way to break up the content and give emphasis to what you are saying. Naturally this will slow down your speaking rate.</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Event driven pauses: </a:t>
            </a:r>
            <a:r>
              <a:rPr b="0" lang="en-US" sz="1200" spc="-1" strike="noStrike">
                <a:solidFill>
                  <a:srgbClr val="000000"/>
                </a:solidFill>
                <a:latin typeface="Arial"/>
                <a:ea typeface="DejaVu Sans"/>
              </a:rPr>
              <a:t>pauses caused by a change in slides, a demo of your product, checking your notes and so on.</a:t>
            </a:r>
            <a:endParaRPr b="0" lang="en-US" sz="1200" spc="-1" strike="noStrike">
              <a:latin typeface="Arial"/>
            </a:endParaRPr>
          </a:p>
          <a:p>
            <a:pPr marL="216000" indent="-211680">
              <a:lnSpc>
                <a:spcPct val="100000"/>
              </a:lnSpc>
              <a:buClr>
                <a:srgbClr val="000000"/>
              </a:buClr>
              <a:buSzPct val="45000"/>
              <a:buFont typeface="Wingdings" charset="2"/>
              <a:buChar char=""/>
            </a:pPr>
            <a:r>
              <a:rPr b="1" lang="en-US" sz="1200" spc="-1" strike="noStrike">
                <a:solidFill>
                  <a:srgbClr val="000000"/>
                </a:solidFill>
                <a:latin typeface="Arial"/>
                <a:ea typeface="DejaVu Sans"/>
              </a:rPr>
              <a:t>Audience driven pauses</a:t>
            </a:r>
            <a:r>
              <a:rPr b="0" lang="en-US" sz="1200" spc="-1" strike="noStrike">
                <a:solidFill>
                  <a:srgbClr val="000000"/>
                </a:solidFill>
                <a:latin typeface="Arial"/>
                <a:ea typeface="DejaVu Sans"/>
              </a:rPr>
              <a:t>: these events are caused by your audience, for example when they laugh and ask questions.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CustomShape 1"/>
          <p:cNvSpPr/>
          <p:nvPr/>
        </p:nvSpPr>
        <p:spPr>
          <a:xfrm>
            <a:off x="456840" y="41076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Speaking Rate</a:t>
            </a:r>
            <a:endParaRPr b="0" lang="en-US" sz="2200" spc="-1" strike="noStrike">
              <a:latin typeface="Arial"/>
            </a:endParaRPr>
          </a:p>
        </p:txBody>
      </p:sp>
      <p:sp>
        <p:nvSpPr>
          <p:cNvPr id="1462" name="CustomShape 2"/>
          <p:cNvSpPr/>
          <p:nvPr/>
        </p:nvSpPr>
        <p:spPr>
          <a:xfrm>
            <a:off x="1097280" y="1113840"/>
            <a:ext cx="7219440" cy="415728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300" spc="-1" strike="noStrike">
                <a:solidFill>
                  <a:srgbClr val="000000"/>
                </a:solidFill>
                <a:latin typeface="Arial"/>
                <a:ea typeface="DejaVu Sans"/>
              </a:rPr>
              <a:t>Uses:</a:t>
            </a:r>
            <a:endParaRPr b="0" lang="en-US" sz="1300" spc="-1" strike="noStrike">
              <a:latin typeface="Arial"/>
            </a:endParaRPr>
          </a:p>
          <a:p>
            <a:pPr>
              <a:lnSpc>
                <a:spcPct val="100000"/>
              </a:lnSpc>
            </a:pPr>
            <a:endParaRPr b="0" lang="en-US" sz="1300" spc="-1" strike="noStrike">
              <a:latin typeface="Arial"/>
            </a:endParaRPr>
          </a:p>
          <a:p>
            <a:pPr marL="216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The start-time and end-time of any given conversation-piece helps us identify the speaking rate – which can then be used to deduce the nervousness or mental fatigue behind a CSR Agent’s Speech. </a:t>
            </a:r>
            <a:endParaRPr b="0" lang="en-US" sz="1300" spc="-1" strike="noStrike">
              <a:latin typeface="Arial"/>
            </a:endParaRPr>
          </a:p>
          <a:p>
            <a:pPr marL="216000" indent="-211680">
              <a:lnSpc>
                <a:spcPct val="100000"/>
              </a:lnSpc>
              <a:buClr>
                <a:srgbClr val="000000"/>
              </a:buClr>
              <a:buSzPct val="45000"/>
              <a:buFont typeface="Wingdings" charset="2"/>
              <a:buChar char=""/>
            </a:pPr>
            <a:r>
              <a:rPr b="1" lang="en-US" sz="1300" spc="-1" strike="noStrike">
                <a:solidFill>
                  <a:srgbClr val="000000"/>
                </a:solidFill>
                <a:latin typeface="Arial"/>
                <a:ea typeface="DejaVu Sans"/>
              </a:rPr>
              <a:t>KPI</a:t>
            </a:r>
            <a:r>
              <a:rPr b="0" lang="en-US" sz="1300" spc="-1" strike="noStrike">
                <a:solidFill>
                  <a:srgbClr val="000000"/>
                </a:solidFill>
                <a:latin typeface="Arial"/>
                <a:ea typeface="DejaVu Sans"/>
              </a:rPr>
              <a:t>: Clear and Easy Understanding</a:t>
            </a:r>
            <a:endParaRPr b="0" lang="en-US" sz="1300" spc="-1" strike="noStrike">
              <a:latin typeface="Arial"/>
            </a:endParaRPr>
          </a:p>
          <a:p>
            <a:pPr marL="216000" indent="-211680">
              <a:lnSpc>
                <a:spcPct val="100000"/>
              </a:lnSpc>
              <a:buClr>
                <a:srgbClr val="000000"/>
              </a:buClr>
              <a:buSzPct val="45000"/>
              <a:buFont typeface="Wingdings" charset="2"/>
              <a:buChar char=""/>
            </a:pPr>
            <a:r>
              <a:rPr b="1" lang="en-US" sz="1300" spc="-1" strike="noStrike">
                <a:solidFill>
                  <a:srgbClr val="000000"/>
                </a:solidFill>
                <a:latin typeface="Arial"/>
                <a:ea typeface="DejaVu Sans"/>
              </a:rPr>
              <a:t>KPI</a:t>
            </a:r>
            <a:r>
              <a:rPr b="0" lang="en-US" sz="1300" spc="-1" strike="noStrike">
                <a:solidFill>
                  <a:srgbClr val="000000"/>
                </a:solidFill>
                <a:latin typeface="Arial"/>
                <a:ea typeface="DejaVu Sans"/>
              </a:rPr>
              <a:t>: Tone</a:t>
            </a:r>
            <a:endParaRPr b="0" lang="en-US" sz="1300" spc="-1" strike="noStrike">
              <a:latin typeface="Arial"/>
            </a:endParaRPr>
          </a:p>
          <a:p>
            <a:pPr marL="216000" indent="-211680">
              <a:lnSpc>
                <a:spcPct val="100000"/>
              </a:lnSpc>
              <a:buClr>
                <a:srgbClr val="000000"/>
              </a:buClr>
              <a:buSzPct val="45000"/>
              <a:buFont typeface="Wingdings" charset="2"/>
              <a:buChar char=""/>
            </a:pPr>
            <a:r>
              <a:rPr b="1" lang="en-US" sz="1300" spc="-1" strike="noStrike">
                <a:solidFill>
                  <a:srgbClr val="000000"/>
                </a:solidFill>
                <a:latin typeface="Arial"/>
                <a:ea typeface="DejaVu Sans"/>
              </a:rPr>
              <a:t>KPI</a:t>
            </a:r>
            <a:r>
              <a:rPr b="0" lang="en-US" sz="1300" spc="-1" strike="noStrike">
                <a:solidFill>
                  <a:srgbClr val="000000"/>
                </a:solidFill>
                <a:latin typeface="Arial"/>
                <a:ea typeface="DejaVu Sans"/>
              </a:rPr>
              <a:t>: Avoided Dead Air (Gaps between Conversations)</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Problems: </a:t>
            </a:r>
            <a:endParaRPr b="0" lang="en-US" sz="1300" spc="-1" strike="noStrike">
              <a:latin typeface="Arial"/>
            </a:endParaRPr>
          </a:p>
          <a:p>
            <a:pPr>
              <a:lnSpc>
                <a:spcPct val="100000"/>
              </a:lnSpc>
            </a:pPr>
            <a:endParaRPr b="0" lang="en-US" sz="1300" spc="-1" strike="noStrike">
              <a:latin typeface="Arial"/>
            </a:endParaRPr>
          </a:p>
          <a:p>
            <a:pPr marL="216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Identifying the cause for WPM Rate: Complexity of Words, Complexity of Content.</a:t>
            </a:r>
            <a:endParaRPr b="0" lang="en-US" sz="1300" spc="-1" strike="noStrike">
              <a:latin typeface="Arial"/>
            </a:endParaRPr>
          </a:p>
          <a:p>
            <a:pPr marL="216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Lexical Frequency: Some words of the English Language are spoken at a much higher rate than others – i-e they are almost negligible in most cases, so identifying those and removing that content will be a major problem.</a:t>
            </a:r>
            <a:endParaRPr b="0" lang="en-US" sz="1300" spc="-1" strike="noStrike">
              <a:latin typeface="Arial"/>
            </a:endParaRPr>
          </a:p>
          <a:p>
            <a:pPr marL="216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Calculating the cost of this metric: in some cases, it is required that the CSR Agent be quick in his problem-solving skills – but at other times,  such as dealing with elderly customers, it is required that the Agent talks slowly and explains everything in a calm manner.</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63"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lvl="1" marL="432000" indent="-213480" algn="ctr">
              <a:lnSpc>
                <a:spcPct val="100000"/>
              </a:lnSpc>
              <a:buClr>
                <a:srgbClr val="000000"/>
              </a:buClr>
              <a:buSzPct val="45000"/>
              <a:buFont typeface="Wingdings" charset="2"/>
              <a:buChar char=""/>
            </a:pPr>
            <a:r>
              <a:rPr b="1" lang="en-US" sz="2200" spc="-1" strike="noStrike">
                <a:solidFill>
                  <a:srgbClr val="000000"/>
                </a:solidFill>
                <a:latin typeface="Liberation Serif;Times New Roman"/>
                <a:ea typeface="Lucida Sans"/>
              </a:rPr>
              <a:t>5. Confidence and Demonstrated Ownership</a:t>
            </a:r>
            <a:endParaRPr b="0" lang="en-US" sz="2200" spc="-1" strike="noStrike">
              <a:latin typeface="Arial"/>
            </a:endParaRPr>
          </a:p>
        </p:txBody>
      </p:sp>
      <p:sp>
        <p:nvSpPr>
          <p:cNvPr id="1465" name="CustomShape 2"/>
          <p:cNvSpPr/>
          <p:nvPr/>
        </p:nvSpPr>
        <p:spPr>
          <a:xfrm>
            <a:off x="1005840" y="1604520"/>
            <a:ext cx="7678080" cy="418320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Arial"/>
                <a:ea typeface="DejaVu Sans"/>
              </a:rPr>
              <a:t>Ownership is demonstrated by using the words ‘I’, ‘We’ or the Company’s name when talking about things. It also means saying phrases for thankfulness, apologies, and assistance such as ‘I’d be happy to help you out with this.’ Similarly, confidence can be evaluated by looking for the use of negative words such as ‘Umm’, ‘I think’, and ‘I don’t know’ - and penalized accordingly.</a:t>
            </a:r>
            <a:endParaRPr b="0" lang="en-US" sz="1600" spc="-1" strike="noStrike">
              <a:latin typeface="Arial"/>
            </a:endParaRPr>
          </a:p>
          <a:p>
            <a:pPr>
              <a:lnSpc>
                <a:spcPct val="100000"/>
              </a:lnSpc>
            </a:pPr>
            <a:r>
              <a:rPr b="1" lang="en-US" sz="1800" spc="-1" strike="noStrike">
                <a:solidFill>
                  <a:srgbClr val="000000"/>
                </a:solidFill>
                <a:latin typeface="Arial"/>
                <a:ea typeface="DejaVu Sans"/>
              </a:rPr>
              <a:t>Detection:</a:t>
            </a:r>
            <a:endParaRPr b="0" lang="en-US" sz="1800" spc="-1" strike="noStrike">
              <a:latin typeface="Arial"/>
            </a:endParaRPr>
          </a:p>
          <a:p>
            <a:pPr marL="216000" indent="-21348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Parts of Speech Tagging for use of Pronouns (‘I’, ‘We’), Organization (‘Company Name’) and disruption (‘Umm’, ‘Err’, ‘I’m not sure’).</a:t>
            </a:r>
            <a:endParaRPr b="0" lang="en-US" sz="1600" spc="-1" strike="noStrike">
              <a:latin typeface="Arial"/>
            </a:endParaRPr>
          </a:p>
          <a:p>
            <a:pPr marL="216000" indent="-21348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Dataset preparation for Negative Ownership Words.</a:t>
            </a:r>
            <a:endParaRPr b="0" lang="en-US" sz="1600" spc="-1" strike="noStrike">
              <a:latin typeface="Arial"/>
            </a:endParaRPr>
          </a:p>
          <a:p>
            <a:pPr marL="216000" indent="-21348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Check for Call Forwarding and Hold Language (Dataset).</a:t>
            </a:r>
            <a:br/>
            <a:r>
              <a:rPr b="0" lang="en-US" sz="1600" spc="-1" strike="noStrike">
                <a:solidFill>
                  <a:srgbClr val="000000"/>
                </a:solidFill>
                <a:latin typeface="Arial"/>
                <a:ea typeface="DejaVu Sans"/>
              </a:rPr>
              <a:t> </a:t>
            </a:r>
            <a:endParaRPr b="0" lang="en-US" sz="1600" spc="-1" strike="noStrike">
              <a:latin typeface="Arial"/>
            </a:endParaRPr>
          </a:p>
          <a:p>
            <a:pPr>
              <a:lnSpc>
                <a:spcPct val="120000"/>
              </a:lnSpc>
              <a:spcAft>
                <a:spcPts val="1236"/>
              </a:spcAft>
            </a:pPr>
            <a:r>
              <a:rPr b="1" lang="en-US" sz="1600" spc="-1" strike="noStrike">
                <a:solidFill>
                  <a:srgbClr val="000000"/>
                </a:solidFill>
                <a:latin typeface="Arial"/>
                <a:ea typeface="DejaVu Sans"/>
              </a:rPr>
              <a:t>Verification:</a:t>
            </a:r>
            <a:endParaRPr b="0" lang="en-US" sz="1600" spc="-1" strike="noStrike">
              <a:latin typeface="Arial"/>
            </a:endParaRPr>
          </a:p>
          <a:p>
            <a:pPr>
              <a:lnSpc>
                <a:spcPct val="100000"/>
              </a:lnSpc>
            </a:pPr>
            <a:r>
              <a:rPr b="0" lang="en-US" sz="1600" spc="-1" strike="noStrike">
                <a:solidFill>
                  <a:srgbClr val="000000"/>
                </a:solidFill>
                <a:latin typeface="Arial"/>
                <a:ea typeface="DejaVu Sans"/>
              </a:rPr>
              <a:t>KPI Value for ‘Demonstrated Ownership’ by QA Analysis.</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5. Confidence and Demonstrated Ownership</a:t>
            </a:r>
            <a:endParaRPr b="0" lang="en-US" sz="2200" spc="-1" strike="noStrike">
              <a:latin typeface="Arial"/>
            </a:endParaRPr>
          </a:p>
        </p:txBody>
      </p:sp>
      <p:sp>
        <p:nvSpPr>
          <p:cNvPr id="1467" name="CustomShape 2"/>
          <p:cNvSpPr/>
          <p:nvPr/>
        </p:nvSpPr>
        <p:spPr>
          <a:xfrm>
            <a:off x="1097280" y="1604520"/>
            <a:ext cx="7038360" cy="3974760"/>
          </a:xfrm>
          <a:prstGeom prst="rect">
            <a:avLst/>
          </a:prstGeom>
          <a:noFill/>
          <a:ln>
            <a:noFill/>
          </a:ln>
        </p:spPr>
        <p:style>
          <a:lnRef idx="0"/>
          <a:fillRef idx="0"/>
          <a:effectRef idx="0"/>
          <a:fontRef idx="minor"/>
        </p:style>
        <p:txBody>
          <a:bodyPr lIns="0" rIns="0" tIns="0" bIns="0">
            <a:normAutofit/>
          </a:bodyPr>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understand how frustrating it is when a product doesn’t work as expected.” </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understand your concern. Let me see what I can do to fix this for you!”</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I’m not sure. Let me transfer you to another representative.”</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I’m uncertain. Ermm… Wait, let me check. Hold On.”</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dont know dude. Let me forward your call to another CSR.”</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Let me check to see if anyone else here might know the answer.” </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No, that’s not covered under your warranty,” you could say, “Unfortunately, that’s not covered by the warranty, but let me talk with someone to see if we can find a cost-effective way of getting it repaired for you.” </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t>
            </a:r>
            <a:r>
              <a:rPr b="0" lang="en-US" sz="1400" spc="-1" strike="noStrike">
                <a:solidFill>
                  <a:srgbClr val="000000"/>
                </a:solidFill>
                <a:latin typeface="Times New Roman"/>
                <a:ea typeface="DejaVu Sans"/>
              </a:rPr>
              <a:t>I will personally send in a recommendation for you!”</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CustomShape 1"/>
          <p:cNvSpPr/>
          <p:nvPr/>
        </p:nvSpPr>
        <p:spPr>
          <a:xfrm>
            <a:off x="457200" y="510120"/>
            <a:ext cx="8226720" cy="6696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5. Confidence and Demonstrated Ownership</a:t>
            </a:r>
            <a:br/>
            <a:r>
              <a:rPr b="1" lang="en-US" sz="2200" spc="-1" strike="noStrike">
                <a:solidFill>
                  <a:srgbClr val="000000"/>
                </a:solidFill>
                <a:latin typeface="Liberation Serif;Times New Roman"/>
                <a:ea typeface="Lucida Sans"/>
              </a:rPr>
              <a:t>First Call Resolution (FCR)</a:t>
            </a:r>
            <a:endParaRPr b="0" lang="en-US" sz="2200" spc="-1" strike="noStrike">
              <a:latin typeface="Arial"/>
            </a:endParaRPr>
          </a:p>
        </p:txBody>
      </p:sp>
      <p:sp>
        <p:nvSpPr>
          <p:cNvPr id="1469" name="CustomShape 2"/>
          <p:cNvSpPr/>
          <p:nvPr/>
        </p:nvSpPr>
        <p:spPr>
          <a:xfrm>
            <a:off x="1097280" y="1371600"/>
            <a:ext cx="7312680" cy="4843800"/>
          </a:xfrm>
          <a:prstGeom prst="rect">
            <a:avLst/>
          </a:prstGeom>
          <a:noFill/>
          <a:ln>
            <a:noFill/>
          </a:ln>
        </p:spPr>
        <p:style>
          <a:lnRef idx="0"/>
          <a:fillRef idx="0"/>
          <a:effectRef idx="0"/>
          <a:fontRef idx="minor"/>
        </p:style>
        <p:txBody>
          <a:bodyPr lIns="0" rIns="0" tIns="0" bIns="0">
            <a:normAutofit fontScale="73000"/>
          </a:bodyPr>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"Mrs. Ryan, I would like to transfer you to our accounting department. Is that okay with you? I believe that department will be able to get the information you need." </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"You'll be speaking to Jessica Turner in accounting. If the call doesn't go through, you can reach her directly at 800-123-9876."</a:t>
            </a:r>
            <a:endParaRPr b="0" lang="en-US" sz="1400" spc="-1" strike="noStrike">
              <a:latin typeface="Arial"/>
            </a:endParaRPr>
          </a:p>
          <a:p>
            <a:pPr marL="457200" indent="-22608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"I'm going to transfer you to Blake Carr in marketing. His direct number is 800-987-5432."</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"When I transfer you, there may be a moment without sound. Don't worry, this is normal and someone will pick up right after that."</a:t>
            </a:r>
            <a:endParaRPr b="0" lang="en-US" sz="1400" spc="-1" strike="noStrike">
              <a:latin typeface="Arial"/>
            </a:endParaRPr>
          </a:p>
          <a:p>
            <a:pPr marL="457200" indent="-22608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"After I transfer you, there will be a short series of beeps. Please don't worry; this is just the line switching. Blake will be with you directly."</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your patience, Mr. Knox. I'm sure Jessica will be able to get you the information you need."</a:t>
            </a:r>
            <a:endParaRPr b="0" lang="en-US" sz="1400" spc="-1" strike="noStrike">
              <a:latin typeface="Arial"/>
            </a:endParaRPr>
          </a:p>
          <a:p>
            <a:pPr marL="457200" indent="-22608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"Thank you for letting me put you through to Susan. I'm sure she can resolve this situation to your satisfaction."</a:t>
            </a:r>
            <a:endParaRPr b="0" lang="en-US" sz="14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"Jessica? I have Mrs. Reilly on the line. She's calling in regard to a discrepancy on her October invoice. Could you help her clear this up?"</a:t>
            </a:r>
            <a:endParaRPr b="0" lang="en-US" sz="1400" spc="-1" strike="noStrike">
              <a:latin typeface="Arial"/>
            </a:endParaRPr>
          </a:p>
          <a:p>
            <a:pPr marL="457200" indent="-22608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"Good morning, Blake. I have Theresa Ruiz here, who would like to talk to someone about our current marketing campaign in the Chicago area. I think you can help her out on this."</a:t>
            </a:r>
            <a:endParaRPr b="0" lang="en-US" sz="1400" spc="-1" strike="noStrike">
              <a:latin typeface="Arial"/>
            </a:endParaRPr>
          </a:p>
          <a:p>
            <a:pPr lvl="1" marL="432000" indent="-213480">
              <a:lnSpc>
                <a:spcPts val="2251"/>
              </a:lnSpc>
              <a:spcAft>
                <a:spcPts val="1236"/>
              </a:spcAft>
              <a:buClr>
                <a:srgbClr val="000000"/>
              </a:buClr>
              <a:buSzPct val="45000"/>
              <a:buFont typeface="Wingdings" charset="2"/>
              <a:buChar char=""/>
            </a:pPr>
            <a:r>
              <a:rPr b="0" lang="en-US" sz="1400" spc="-1" strike="noStrike">
                <a:solidFill>
                  <a:srgbClr val="000000"/>
                </a:solidFill>
                <a:latin typeface="Times New Roman"/>
                <a:ea typeface="DejaVu Sans"/>
              </a:rPr>
              <a:t>Sentences such as “Hold Please – I’m putting you through.” are probably discouraged and not appreciated</a:t>
            </a:r>
            <a:r>
              <a:rPr b="0" lang="en-US" sz="1200" spc="-1" strike="noStrike">
                <a:solidFill>
                  <a:srgbClr val="000000"/>
                </a:solidFill>
                <a:latin typeface="Times New Roman"/>
                <a:ea typeface="DejaVu Sans"/>
              </a:rPr>
              <a: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CustomShape 1"/>
          <p:cNvSpPr/>
          <p:nvPr/>
        </p:nvSpPr>
        <p:spPr>
          <a:xfrm>
            <a:off x="-1828800" y="2455920"/>
            <a:ext cx="6859080" cy="597960"/>
          </a:xfrm>
          <a:prstGeom prst="rect">
            <a:avLst/>
          </a:prstGeom>
          <a:noFill/>
          <a:ln>
            <a:noFill/>
          </a:ln>
        </p:spPr>
        <p:style>
          <a:lnRef idx="0"/>
          <a:fillRef idx="0"/>
          <a:effectRef idx="0"/>
          <a:fontRef idx="minor"/>
        </p:style>
      </p:sp>
      <p:sp>
        <p:nvSpPr>
          <p:cNvPr id="1153" name="CustomShape 2"/>
          <p:cNvSpPr/>
          <p:nvPr/>
        </p:nvSpPr>
        <p:spPr>
          <a:xfrm>
            <a:off x="1097280" y="758520"/>
            <a:ext cx="6761880" cy="88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100" spc="-1" strike="noStrike" cap="all">
                <a:solidFill>
                  <a:srgbClr val="262626"/>
                </a:solidFill>
                <a:latin typeface="Helvetica Neue"/>
                <a:ea typeface="DejaVu Sans"/>
              </a:rPr>
              <a:t>Difference between Textual Mining and natural language processing</a:t>
            </a:r>
            <a:endParaRPr b="0" lang="en-US" sz="2100" spc="-1" strike="noStrike">
              <a:latin typeface="Arial"/>
            </a:endParaRPr>
          </a:p>
        </p:txBody>
      </p:sp>
      <p:sp>
        <p:nvSpPr>
          <p:cNvPr id="1154" name="Line 3"/>
          <p:cNvSpPr/>
          <p:nvPr/>
        </p:nvSpPr>
        <p:spPr>
          <a:xfrm>
            <a:off x="822960" y="793440"/>
            <a:ext cx="0" cy="669600"/>
          </a:xfrm>
          <a:prstGeom prst="line">
            <a:avLst/>
          </a:prstGeom>
          <a:ln w="28440">
            <a:solidFill>
              <a:srgbClr val="f3b938"/>
            </a:solidFill>
            <a:round/>
          </a:ln>
        </p:spPr>
        <p:style>
          <a:lnRef idx="0"/>
          <a:fillRef idx="0"/>
          <a:effectRef idx="0"/>
          <a:fontRef idx="minor"/>
        </p:style>
      </p:sp>
      <p:pic>
        <p:nvPicPr>
          <p:cNvPr id="1155" name="Picture 16" descr=""/>
          <p:cNvPicPr/>
          <p:nvPr/>
        </p:nvPicPr>
        <p:blipFill>
          <a:blip r:embed="rId1"/>
          <a:stretch/>
        </p:blipFill>
        <p:spPr>
          <a:xfrm>
            <a:off x="7238880" y="851040"/>
            <a:ext cx="1900080" cy="1887120"/>
          </a:xfrm>
          <a:prstGeom prst="rect">
            <a:avLst/>
          </a:prstGeom>
          <a:ln>
            <a:noFill/>
          </a:ln>
        </p:spPr>
      </p:pic>
      <p:pic>
        <p:nvPicPr>
          <p:cNvPr id="1156" name="Picture 17" descr=""/>
          <p:cNvPicPr/>
          <p:nvPr/>
        </p:nvPicPr>
        <p:blipFill>
          <a:blip r:embed="rId2"/>
          <a:srcRect l="0" t="0" r="59256" b="0"/>
          <a:stretch/>
        </p:blipFill>
        <p:spPr>
          <a:xfrm>
            <a:off x="0" y="4335840"/>
            <a:ext cx="1671480" cy="1640880"/>
          </a:xfrm>
          <a:prstGeom prst="rect">
            <a:avLst/>
          </a:prstGeom>
          <a:ln>
            <a:noFill/>
          </a:ln>
        </p:spPr>
      </p:pic>
      <p:pic>
        <p:nvPicPr>
          <p:cNvPr id="1157" name="Picture 1156" descr=""/>
          <p:cNvPicPr/>
          <p:nvPr/>
        </p:nvPicPr>
        <p:blipFill>
          <a:blip r:embed="rId3"/>
          <a:stretch/>
        </p:blipFill>
        <p:spPr>
          <a:xfrm>
            <a:off x="1242720" y="1645920"/>
            <a:ext cx="6159240" cy="360000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70"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lvl="1" marL="432000" indent="-213480" algn="ctr">
              <a:lnSpc>
                <a:spcPct val="100000"/>
              </a:lnSpc>
              <a:buClr>
                <a:srgbClr val="000000"/>
              </a:buClr>
              <a:buSzPct val="45000"/>
              <a:buFont typeface="Wingdings" charset="2"/>
              <a:buChar char=""/>
            </a:pPr>
            <a:r>
              <a:rPr b="1" lang="en-US" sz="2200" spc="-1" strike="noStrike">
                <a:solidFill>
                  <a:srgbClr val="000000"/>
                </a:solidFill>
                <a:latin typeface="Liberation Serif;Times New Roman"/>
                <a:ea typeface="Lucida Sans"/>
              </a:rPr>
              <a:t>6. Used Appropriate Closing</a:t>
            </a:r>
            <a:endParaRPr b="0" lang="en-US" sz="2200" spc="-1" strike="noStrike">
              <a:latin typeface="Arial"/>
            </a:endParaRPr>
          </a:p>
        </p:txBody>
      </p:sp>
      <p:sp>
        <p:nvSpPr>
          <p:cNvPr id="1472" name="CustomShape 2"/>
          <p:cNvSpPr/>
          <p:nvPr/>
        </p:nvSpPr>
        <p:spPr>
          <a:xfrm>
            <a:off x="1280160" y="1604520"/>
            <a:ext cx="6855480" cy="4428360"/>
          </a:xfrm>
          <a:prstGeom prst="rect">
            <a:avLst/>
          </a:prstGeom>
          <a:noFill/>
          <a:ln>
            <a:noFill/>
          </a:ln>
        </p:spPr>
        <p:style>
          <a:lnRef idx="0"/>
          <a:fillRef idx="0"/>
          <a:effectRef idx="0"/>
          <a:fontRef idx="minor"/>
        </p:style>
        <p:txBody>
          <a:bodyPr lIns="0" rIns="0" tIns="0" bIns="0">
            <a:normAutofit fontScale="31000"/>
          </a:bodyPr>
          <a:p>
            <a:pPr marL="457200" indent="-226080">
              <a:lnSpc>
                <a:spcPct val="120000"/>
              </a:lnSpc>
              <a:spcAft>
                <a:spcPts val="1236"/>
              </a:spcAft>
              <a:buClr>
                <a:srgbClr val="000000"/>
              </a:buClr>
              <a:buSzPct val="45000"/>
              <a:buFont typeface="Wingdings" charset="2"/>
              <a:buChar char=""/>
            </a:pPr>
            <a:r>
              <a:rPr b="1" lang="en-US" sz="2000" spc="-1" strike="noStrike">
                <a:solidFill>
                  <a:srgbClr val="000000"/>
                </a:solidFill>
                <a:latin typeface="Arial"/>
                <a:ea typeface="DejaVu Sans"/>
              </a:rPr>
              <a:t>Detection:</a:t>
            </a:r>
            <a:endParaRPr b="0" lang="en-US" sz="2000" spc="-1" strike="noStrike">
              <a:latin typeface="Arial"/>
            </a:endParaRPr>
          </a:p>
          <a:p>
            <a:pPr lvl="3" marL="864000" indent="-213480">
              <a:lnSpc>
                <a:spcPct val="100000"/>
              </a:lnSpc>
              <a:spcAft>
                <a:spcPts val="1236"/>
              </a:spcAft>
              <a:buClr>
                <a:srgbClr val="000000"/>
              </a:buClr>
              <a:buSzPct val="45000"/>
              <a:buFont typeface="Wingdings" charset="2"/>
              <a:buChar char=""/>
            </a:pPr>
            <a:r>
              <a:rPr b="1" lang="en-US" sz="2200" spc="-1" strike="noStrike">
                <a:solidFill>
                  <a:srgbClr val="000000"/>
                </a:solidFill>
                <a:latin typeface="Times New Roman"/>
                <a:ea typeface="DejaVu Sans"/>
              </a:rPr>
              <a:t>STEP 1 – Briefly summarize what has been accomplished on the call.</a:t>
            </a:r>
            <a:br/>
            <a:r>
              <a:rPr b="1" lang="en-US" sz="2200" spc="-1" strike="noStrike">
                <a:solidFill>
                  <a:srgbClr val="000000"/>
                </a:solidFill>
                <a:latin typeface="Times New Roman"/>
                <a:ea typeface="DejaVu Sans"/>
              </a:rPr>
              <a:t>STEP 2 – Let the customer know what happens next (and include a timescale – so they can go about planning their busy lives).</a:t>
            </a:r>
            <a:br/>
            <a:r>
              <a:rPr b="1" lang="en-US" sz="2200" spc="-1" strike="noStrike">
                <a:solidFill>
                  <a:srgbClr val="000000"/>
                </a:solidFill>
                <a:latin typeface="Times New Roman"/>
                <a:ea typeface="DejaVu Sans"/>
              </a:rPr>
              <a:t>STEP 3 – Ask the customer if there is anything else that they can be helped with.</a:t>
            </a:r>
            <a:br/>
            <a:r>
              <a:rPr b="1" lang="en-US" sz="2200" spc="-1" strike="noStrike">
                <a:solidFill>
                  <a:srgbClr val="000000"/>
                </a:solidFill>
                <a:latin typeface="Times New Roman"/>
                <a:ea typeface="DejaVu Sans"/>
              </a:rPr>
              <a:t>STEP 4 – Finish with a courteous call-closing statement.</a:t>
            </a:r>
            <a:endParaRPr b="0" lang="en-US" sz="2200" spc="-1" strike="noStrike">
              <a:latin typeface="Arial"/>
            </a:endParaRPr>
          </a:p>
          <a:p>
            <a:pPr lvl="1" marL="457200" indent="-22608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Last Few Entries of a Conversation from CSR: Identify the following:</a:t>
            </a:r>
            <a:endParaRPr b="0" lang="en-US" sz="2000" spc="-1" strike="noStrike">
              <a:latin typeface="Arial"/>
            </a:endParaRPr>
          </a:p>
          <a:p>
            <a:pPr lvl="1" marL="457200" indent="-22608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Greeting (Bye/Goodbye/Good Day, ...)</a:t>
            </a:r>
            <a:endParaRPr b="0" lang="en-US" sz="2000" spc="-1" strike="noStrike">
              <a:latin typeface="Arial"/>
            </a:endParaRPr>
          </a:p>
          <a:p>
            <a:pPr lvl="1" marL="457200" indent="-22608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Appreciation (Happy to Help, Thank you for calling, Anything else I can help you with? …)</a:t>
            </a:r>
            <a:endParaRPr b="0" lang="en-US" sz="2000" spc="-1" strike="noStrike">
              <a:latin typeface="Arial"/>
            </a:endParaRPr>
          </a:p>
          <a:p>
            <a:pPr lvl="1" marL="457200" indent="-22608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Use of name (Okay Brain, Nice talking to you Samantha, …)</a:t>
            </a:r>
            <a:endParaRPr b="0" lang="en-US" sz="2000" spc="-1" strike="noStrike">
              <a:latin typeface="Arial"/>
            </a:endParaRPr>
          </a:p>
          <a:p>
            <a:pPr lvl="1" marL="457200" indent="-22608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Named Entity Recognition (Company Name, Customer Name)</a:t>
            </a:r>
            <a:endParaRPr b="0" lang="en-US" sz="2000" spc="-1" strike="noStrike">
              <a:latin typeface="Arial"/>
            </a:endParaRPr>
          </a:p>
          <a:p>
            <a:pPr lvl="1" marL="457200" indent="-226080">
              <a:lnSpc>
                <a:spcPct val="120000"/>
              </a:lnSpc>
              <a:spcBef>
                <a:spcPts val="1134"/>
              </a:spcBef>
              <a:buClr>
                <a:srgbClr val="000000"/>
              </a:buClr>
              <a:buSzPct val="75000"/>
              <a:buFont typeface="Symbol"/>
              <a:buChar char=""/>
            </a:pPr>
            <a:r>
              <a:rPr b="0" lang="en-US" sz="2000" spc="-1" strike="noStrike">
                <a:solidFill>
                  <a:srgbClr val="000000"/>
                </a:solidFill>
                <a:latin typeface="Arial"/>
                <a:ea typeface="DejaVu Sans"/>
              </a:rPr>
              <a:t>Look for ‘ABRUPT CALL ENDING TOO!’ - see if CSR hangs up!</a:t>
            </a:r>
            <a:br/>
            <a:r>
              <a:rPr b="0" lang="en-US" sz="2000" spc="-1" strike="noStrike">
                <a:solidFill>
                  <a:srgbClr val="000000"/>
                </a:solidFill>
                <a:latin typeface="Arial"/>
                <a:ea typeface="DejaVu Sans"/>
              </a:rPr>
              <a:t> </a:t>
            </a:r>
            <a:endParaRPr b="0" lang="en-US" sz="2000" spc="-1" strike="noStrike">
              <a:latin typeface="Arial"/>
            </a:endParaRPr>
          </a:p>
          <a:p>
            <a:pPr marL="457200" indent="-226080">
              <a:lnSpc>
                <a:spcPct val="120000"/>
              </a:lnSpc>
              <a:spcAft>
                <a:spcPts val="1236"/>
              </a:spcAft>
              <a:buClr>
                <a:srgbClr val="000000"/>
              </a:buClr>
              <a:buSzPct val="45000"/>
              <a:buFont typeface="Wingdings" charset="2"/>
              <a:buChar char=""/>
            </a:pPr>
            <a:r>
              <a:rPr b="1" lang="en-US" sz="2000" spc="-1" strike="noStrike">
                <a:solidFill>
                  <a:srgbClr val="000000"/>
                </a:solidFill>
                <a:latin typeface="Arial"/>
                <a:ea typeface="DejaVu Sans"/>
              </a:rPr>
              <a:t>Verification:</a:t>
            </a:r>
            <a:endParaRPr b="0" lang="en-US" sz="2000" spc="-1" strike="noStrike">
              <a:latin typeface="Arial"/>
            </a:endParaRPr>
          </a:p>
          <a:p>
            <a:pPr lvl="1" marL="864000" indent="-321480">
              <a:lnSpc>
                <a:spcPct val="100000"/>
              </a:lnSpc>
              <a:spcBef>
                <a:spcPts val="1134"/>
              </a:spcBef>
              <a:buClr>
                <a:srgbClr val="000000"/>
              </a:buClr>
              <a:buSzPct val="75000"/>
              <a:buFont typeface="Symbol"/>
              <a:buChar char=""/>
            </a:pPr>
            <a:r>
              <a:rPr b="0" lang="en-US" sz="2000" spc="-1" strike="noStrike">
                <a:solidFill>
                  <a:srgbClr val="000000"/>
                </a:solidFill>
                <a:latin typeface="Arial"/>
                <a:ea typeface="DejaVu Sans"/>
              </a:rPr>
              <a:t>KPI Value of ‘Appropriate Closing’ from QA Team.</a:t>
            </a:r>
            <a:r>
              <a:rPr b="0" lang="en-US" sz="2000" spc="-1" strike="noStrike">
                <a:solidFill>
                  <a:srgbClr val="000000"/>
                </a:solidFill>
                <a:latin typeface="Arial"/>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6. Used Appropriate Closing</a:t>
            </a:r>
            <a:endParaRPr b="0" lang="en-US" sz="2200" spc="-1" strike="noStrike">
              <a:latin typeface="Arial"/>
            </a:endParaRPr>
          </a:p>
        </p:txBody>
      </p:sp>
      <p:sp>
        <p:nvSpPr>
          <p:cNvPr id="1474" name="CustomShape 2"/>
          <p:cNvSpPr/>
          <p:nvPr/>
        </p:nvSpPr>
        <p:spPr>
          <a:xfrm>
            <a:off x="1097280" y="1604520"/>
            <a:ext cx="7221240" cy="4245120"/>
          </a:xfrm>
          <a:prstGeom prst="rect">
            <a:avLst/>
          </a:prstGeom>
          <a:noFill/>
          <a:ln>
            <a:noFill/>
          </a:ln>
        </p:spPr>
        <p:style>
          <a:lnRef idx="0"/>
          <a:fillRef idx="0"/>
          <a:effectRef idx="0"/>
          <a:fontRef idx="minor"/>
        </p:style>
        <p:txBody>
          <a:bodyPr lIns="0" rIns="0" tIns="0" bIns="0">
            <a:normAutofit fontScale="32000"/>
          </a:bodyPr>
          <a:p>
            <a:pPr marL="457200" indent="-22608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calling and if you have any additional questions, please call us.”</a:t>
            </a:r>
            <a:endParaRPr b="0" lang="en-US" sz="1800" spc="-1" strike="noStrike">
              <a:latin typeface="Arial"/>
            </a:endParaRPr>
          </a:p>
          <a:p>
            <a:pPr marL="457200" indent="-22608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calling [COMPANY NAME]. Have a good day.”</a:t>
            </a:r>
            <a:endParaRPr b="0" lang="en-US" sz="1800" spc="-1" strike="noStrike">
              <a:latin typeface="Arial"/>
            </a:endParaRPr>
          </a:p>
          <a:p>
            <a:pPr marL="457200" indent="-22608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Goodbye, Mr/Mrs [INSERT CUSTOMER NAME], thank you for calling.”</a:t>
            </a:r>
            <a:endParaRPr b="0" lang="en-US" sz="1800" spc="-1" strike="noStrike">
              <a:latin typeface="Arial"/>
            </a:endParaRPr>
          </a:p>
          <a:p>
            <a:pPr marL="457200" indent="-22608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You’ve been speaking with [INSERT ADVISOR NAME] today. Thank you for contacting [INSERT COMPANY NAME]! Have a great day.”</a:t>
            </a:r>
            <a:endParaRPr b="0" lang="en-US" sz="1800" spc="-1" strike="noStrike">
              <a:latin typeface="Arial"/>
            </a:endParaRPr>
          </a:p>
          <a:p>
            <a:pPr marL="457200" indent="-22608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Apologies once again for any inconvenience caused. Thank you for your call.”</a:t>
            </a:r>
            <a:endParaRPr b="0" lang="en-US" sz="1800" spc="-1" strike="noStrike">
              <a:latin typeface="Arial"/>
            </a:endParaRPr>
          </a:p>
          <a:p>
            <a:pPr marL="457200" indent="-22608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Have a nice time in [INSERT PLACE NAME] on your holiday.”</a:t>
            </a:r>
            <a:endParaRPr b="0" lang="en-US" sz="1800" spc="-1" strike="noStrike">
              <a:latin typeface="Arial"/>
            </a:endParaRPr>
          </a:p>
          <a:p>
            <a:pPr marL="457200" indent="-22608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I enjoyed talking with you today.”</a:t>
            </a:r>
            <a:endParaRPr b="0" lang="en-US" sz="1800" spc="-1" strike="noStrike">
              <a:latin typeface="Arial"/>
            </a:endParaRPr>
          </a:p>
          <a:p>
            <a:pPr marL="457200" indent="-226080">
              <a:lnSpc>
                <a:spcPct val="100000"/>
              </a:lnSpc>
              <a:spcBef>
                <a:spcPts val="2115"/>
              </a:spcBef>
              <a:spcAft>
                <a:spcPts val="1060"/>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We appreciate your business.”</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your call to today. It was a pleasure discussing your (concern, issue, account) today.”</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i="1" lang="en-US" sz="1800" spc="-1" strike="noStrike">
                <a:solidFill>
                  <a:srgbClr val="000000"/>
                </a:solidFill>
                <a:latin typeface="Arial"/>
                <a:ea typeface="DejaVu Sans"/>
              </a:rPr>
              <a:t>“</a:t>
            </a:r>
            <a:r>
              <a:rPr b="0" lang="en-US" sz="1800" spc="-1" strike="noStrike">
                <a:solidFill>
                  <a:srgbClr val="000000"/>
                </a:solidFill>
                <a:latin typeface="Arial"/>
                <a:ea typeface="DejaVu Sans"/>
              </a:rPr>
              <a:t>Thanks for calling, have a great day and I look forward to speaking with you in the future.”</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i="1" lang="en-US" sz="1800" spc="-1" strike="noStrike">
                <a:solidFill>
                  <a:srgbClr val="000000"/>
                </a:solidFill>
                <a:latin typeface="Arial"/>
                <a:ea typeface="DejaVu Sans"/>
              </a:rPr>
              <a:t>“</a:t>
            </a:r>
            <a:r>
              <a:rPr b="0" i="1" lang="en-US" sz="1800" spc="-1" strike="noStrike">
                <a:solidFill>
                  <a:srgbClr val="000000"/>
                </a:solidFill>
                <a:latin typeface="Arial"/>
                <a:ea typeface="DejaVu Sans"/>
              </a:rPr>
              <a:t>Thank you for calling us at this busy time and good luck with your move. I hope everything goes well.”</a:t>
            </a:r>
            <a:r>
              <a:rPr b="0" lang="en-US" sz="1800" spc="-1" strike="noStrike">
                <a:solidFill>
                  <a:srgbClr val="000000"/>
                </a:solidFill>
                <a:latin typeface="Arial"/>
                <a:ea typeface="DejaVu Sans"/>
              </a:rPr>
              <a:t> </a:t>
            </a:r>
            <a:endParaRPr b="0" lang="en-US" sz="1800" spc="-1" strike="noStrike">
              <a:latin typeface="Arial"/>
            </a:endParaRPr>
          </a:p>
          <a:p>
            <a:pPr marL="457200" indent="-226080">
              <a:lnSpc>
                <a:spcPct val="100000"/>
              </a:lnSpc>
              <a:spcAft>
                <a:spcPts val="1236"/>
              </a:spcAft>
              <a:buClr>
                <a:srgbClr val="000000"/>
              </a:buClr>
              <a:buSzPct val="45000"/>
              <a:buFont typeface="Wingdings" charset="2"/>
              <a:buChar char=""/>
            </a:pPr>
            <a:r>
              <a:rPr b="0" lang="en-US" sz="1800" spc="-1" strike="noStrike">
                <a:solidFill>
                  <a:srgbClr val="000000"/>
                </a:solidFill>
                <a:latin typeface="Arial"/>
                <a:ea typeface="DejaVu Sans"/>
              </a:rPr>
              <a:t>“</a:t>
            </a:r>
            <a:r>
              <a:rPr b="0" i="1" lang="en-US" sz="1800" spc="-1" strike="noStrike">
                <a:solidFill>
                  <a:srgbClr val="000000"/>
                </a:solidFill>
                <a:latin typeface="Arial"/>
                <a:ea typeface="DejaVu Sans"/>
              </a:rPr>
              <a:t>Thank you for cooperation on this matter. Please let us / me know if you need any further assistance.</a:t>
            </a:r>
            <a:r>
              <a:rPr b="0" lang="en-US" sz="1800" spc="-1" strike="noStrike">
                <a:solidFill>
                  <a:srgbClr val="000000"/>
                </a:solidFill>
                <a:latin typeface="Arial"/>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6. Used Appropriate Closing</a:t>
            </a:r>
            <a:endParaRPr b="0" lang="en-US" sz="2200" spc="-1" strike="noStrike">
              <a:latin typeface="Arial"/>
            </a:endParaRPr>
          </a:p>
        </p:txBody>
      </p:sp>
      <p:pic>
        <p:nvPicPr>
          <p:cNvPr id="1476" name="Picture 1475" descr=""/>
          <p:cNvPicPr/>
          <p:nvPr/>
        </p:nvPicPr>
        <p:blipFill>
          <a:blip r:embed="rId1"/>
          <a:stretch/>
        </p:blipFill>
        <p:spPr>
          <a:xfrm>
            <a:off x="2484000" y="1398240"/>
            <a:ext cx="4188600" cy="435996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77"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CustomShape 1"/>
          <p:cNvSpPr/>
          <p:nvPr/>
        </p:nvSpPr>
        <p:spPr>
          <a:xfrm>
            <a:off x="457200" y="677880"/>
            <a:ext cx="82267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7. Clear and Easily Understood</a:t>
            </a:r>
            <a:endParaRPr b="0" lang="en-US" sz="2200" spc="-1" strike="noStrike">
              <a:latin typeface="Arial"/>
            </a:endParaRPr>
          </a:p>
        </p:txBody>
      </p:sp>
      <p:sp>
        <p:nvSpPr>
          <p:cNvPr id="1479" name="CustomShape 2"/>
          <p:cNvSpPr/>
          <p:nvPr/>
        </p:nvSpPr>
        <p:spPr>
          <a:xfrm>
            <a:off x="1097280" y="1604520"/>
            <a:ext cx="731268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1" lang="en-US" sz="1800" spc="-1" strike="noStrike">
                <a:solidFill>
                  <a:srgbClr val="000000"/>
                </a:solidFill>
                <a:latin typeface="Arial"/>
                <a:ea typeface="DejaVu Sans"/>
              </a:rPr>
              <a:t>Detection:</a:t>
            </a:r>
            <a:endParaRPr b="0" lang="en-US" sz="18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Calculate the Fog Index of words of every sentence, and those with a particularly high value are considered to be more complex or difficult to understand. Same goes for phrases and sentences on the whole.</a:t>
            </a:r>
            <a:endParaRPr b="0" lang="en-US" sz="16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Check the Call Quality Performance Analytics (NOISE) provided by Nuance to see if there was any other form of disturbance that made the call difficult to understand (VoIP).</a:t>
            </a:r>
            <a:endParaRPr b="0" lang="en-US" sz="16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Check Customer Conversations (Sorry I can’t hear you, I don’t understand, Umm I don’t get it, Can you repeat please, etc ...)</a:t>
            </a:r>
            <a:br/>
            <a:r>
              <a:rPr b="0" lang="en-US" sz="1600" spc="-1" strike="noStrike">
                <a:solidFill>
                  <a:srgbClr val="000000"/>
                </a:solidFill>
                <a:latin typeface="Arial"/>
                <a:ea typeface="DejaVu Sans"/>
              </a:rPr>
              <a:t> </a:t>
            </a:r>
            <a:endParaRPr b="0" lang="en-US" sz="1600" spc="-1" strike="noStrike">
              <a:latin typeface="Arial"/>
            </a:endParaRPr>
          </a:p>
          <a:p>
            <a:pPr marL="432000" indent="-321480">
              <a:lnSpc>
                <a:spcPct val="120000"/>
              </a:lnSpc>
              <a:spcAft>
                <a:spcPts val="1236"/>
              </a:spcAft>
              <a:buClr>
                <a:srgbClr val="000000"/>
              </a:buClr>
              <a:buSzPct val="45000"/>
              <a:buFont typeface="Wingdings" charset="2"/>
              <a:buChar char=""/>
            </a:pPr>
            <a:r>
              <a:rPr b="1" lang="en-US" sz="1600" spc="-1" strike="noStrike">
                <a:solidFill>
                  <a:srgbClr val="000000"/>
                </a:solidFill>
                <a:latin typeface="Arial"/>
                <a:ea typeface="DejaVu Sans"/>
              </a:rPr>
              <a:t>Verification:</a:t>
            </a:r>
            <a:endParaRPr b="0" lang="en-US" sz="16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1600" spc="-1" strike="noStrike">
                <a:solidFill>
                  <a:srgbClr val="000000"/>
                </a:solidFill>
                <a:latin typeface="Arial"/>
                <a:ea typeface="DejaVu Sans"/>
              </a:rPr>
              <a:t>KPI Value for ‘Easy Understanding’ by QA Analysis.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CustomShape 1"/>
          <p:cNvSpPr/>
          <p:nvPr/>
        </p:nvSpPr>
        <p:spPr>
          <a:xfrm>
            <a:off x="457200" y="408960"/>
            <a:ext cx="82267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Liberation Serif;Times New Roman"/>
                <a:ea typeface="Lucida Sans"/>
              </a:rPr>
              <a:t>7. Readability / Understanding (Fog Index)</a:t>
            </a:r>
            <a:endParaRPr b="0" lang="en-US" sz="2200" spc="-1" strike="noStrike">
              <a:latin typeface="Arial"/>
            </a:endParaRPr>
          </a:p>
        </p:txBody>
      </p:sp>
      <p:pic>
        <p:nvPicPr>
          <p:cNvPr id="1481" name="Picture 1480" descr=""/>
          <p:cNvPicPr/>
          <p:nvPr/>
        </p:nvPicPr>
        <p:blipFill>
          <a:blip r:embed="rId1"/>
          <a:stretch/>
        </p:blipFill>
        <p:spPr>
          <a:xfrm>
            <a:off x="1814760" y="880920"/>
            <a:ext cx="5680800" cy="533340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82" name="Table 1"/>
          <p:cNvGraphicFramePr/>
          <p:nvPr/>
        </p:nvGraphicFramePr>
        <p:xfrm>
          <a:off x="2392920" y="386280"/>
          <a:ext cx="4604760" cy="5928840"/>
        </p:xfrm>
        <a:graphic>
          <a:graphicData uri="http://schemas.openxmlformats.org/drawingml/2006/table">
            <a:tbl>
              <a:tblPr/>
              <a:tblGrid>
                <a:gridCol w="1116000"/>
                <a:gridCol w="3489120"/>
              </a:tblGrid>
              <a:tr h="456120">
                <a:tc>
                  <a:txBody>
                    <a:bodyPr lIns="90000" rIns="90000">
                      <a:noAutofit/>
                    </a:bodyPr>
                    <a:p>
                      <a:pPr>
                        <a:lnSpc>
                          <a:spcPct val="100000"/>
                        </a:lnSpc>
                      </a:pPr>
                      <a:r>
                        <a:rPr b="0" lang="en-US" sz="1800" spc="-1" strike="noStrike">
                          <a:solidFill>
                            <a:srgbClr val="ffffff"/>
                          </a:solidFill>
                          <a:latin typeface="Arial"/>
                          <a:ea typeface="DejaVu Sans"/>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c>
                  <a:txBody>
                    <a:bodyPr lIns="90000" rIns="90000">
                      <a:noAutofit/>
                    </a:bodyPr>
                    <a:p>
                      <a:pPr>
                        <a:lnSpc>
                          <a:spcPct val="100000"/>
                        </a:lnSpc>
                      </a:pPr>
                      <a:r>
                        <a:rPr b="0" lang="en-US" sz="1800" spc="-1" strike="noStrike">
                          <a:solidFill>
                            <a:srgbClr val="ffffff"/>
                          </a:solidFill>
                          <a:latin typeface="Arial"/>
                          <a:ea typeface="DejaVu Sans"/>
                        </a:rPr>
                        <a:t>KPI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000000"/>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Opening</a:t>
                      </a:r>
                      <a:endParaRPr b="0" lang="en-US"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2.</a:t>
                      </a:r>
                      <a:endParaRPr b="0" lang="en-US" sz="18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Active Listening</a:t>
                      </a:r>
                      <a:endParaRPr b="0" lang="en-US" sz="18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Empathy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Enthusiastic Tone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Confidence/Ownership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Appropriate Closing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0" lang="en-US" sz="1800" spc="-1" strike="noStrike">
                          <a:solidFill>
                            <a:srgbClr val="000000"/>
                          </a:solidFill>
                          <a:latin typeface="Arial"/>
                          <a:ea typeface="DejaVu Sans"/>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c>
                  <a:txBody>
                    <a:bodyPr lIns="90000" rIns="90000">
                      <a:noAutofit/>
                    </a:bodyPr>
                    <a:p>
                      <a:pPr>
                        <a:lnSpc>
                          <a:spcPct val="100000"/>
                        </a:lnSpc>
                      </a:pPr>
                      <a:r>
                        <a:rPr b="0" lang="en-US" sz="1800" spc="-1" strike="noStrike">
                          <a:solidFill>
                            <a:srgbClr val="000000"/>
                          </a:solidFill>
                          <a:latin typeface="Arial"/>
                          <a:ea typeface="DejaVu Sans"/>
                        </a:rPr>
                        <a:t>Clear Understanding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5ce"/>
                    </a:solidFill>
                  </a:tcPr>
                </a:tc>
              </a:tr>
              <a:tr h="456120">
                <a:tc>
                  <a:txBody>
                    <a:bodyPr lIns="90000" rIns="90000">
                      <a:noAutofit/>
                    </a:bodyPr>
                    <a:p>
                      <a:pPr>
                        <a:lnSpc>
                          <a:spcPct val="100000"/>
                        </a:lnSpc>
                      </a:pPr>
                      <a:r>
                        <a:rPr b="1" lang="en-US" sz="1800" spc="-1" strike="noStrike">
                          <a:solidFill>
                            <a:srgbClr val="000000"/>
                          </a:solidFill>
                          <a:latin typeface="Arial"/>
                          <a:ea typeface="DejaVu Sans"/>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nSpc>
                          <a:spcPct val="100000"/>
                        </a:lnSpc>
                      </a:pPr>
                      <a:r>
                        <a:rPr b="1" lang="en-US" sz="1800" spc="-1" strike="noStrike">
                          <a:solidFill>
                            <a:srgbClr val="000000"/>
                          </a:solidFill>
                          <a:latin typeface="Arial"/>
                          <a:ea typeface="DejaVu Sans"/>
                        </a:rPr>
                        <a:t>Call Flow</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Appropriate Probing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Name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56120">
                <a:tc>
                  <a:txBody>
                    <a:bodyPr lIns="90000" rIns="90000">
                      <a:noAutofit/>
                    </a:bodyPr>
                    <a:p>
                      <a:pPr>
                        <a:lnSpc>
                          <a:spcPct val="100000"/>
                        </a:lnSpc>
                      </a:pPr>
                      <a:r>
                        <a:rPr b="0" lang="en-US" sz="1800" spc="-1" strike="noStrike">
                          <a:solidFill>
                            <a:srgbClr val="b2b2b2"/>
                          </a:solidFill>
                          <a:latin typeface="Arial"/>
                          <a:ea typeface="DejaVu Sans"/>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b2b2b2"/>
                          </a:solidFill>
                          <a:latin typeface="Arial"/>
                          <a:ea typeface="DejaVu Sans"/>
                        </a:rPr>
                        <a:t>No Dead Air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55760">
                <a:tc>
                  <a:txBody>
                    <a:bodyPr lIns="90000" rIns="90000">
                      <a:noAutofit/>
                    </a:bodyPr>
                    <a:p>
                      <a:pPr>
                        <a:lnSpc>
                          <a:spcPct val="100000"/>
                        </a:lnSpc>
                      </a:pPr>
                      <a:r>
                        <a:rPr b="0" lang="en-US" sz="1800" spc="-1" strike="noStrike">
                          <a:solidFill>
                            <a:srgbClr val="b2b2b2"/>
                          </a:solidFill>
                          <a:latin typeface="Arial"/>
                          <a:ea typeface="DejaVu Sans"/>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a:noAutofit/>
                    </a:bodyPr>
                    <a:p>
                      <a:pPr>
                        <a:lnSpc>
                          <a:spcPct val="100000"/>
                        </a:lnSpc>
                      </a:pPr>
                      <a:r>
                        <a:rPr b="0" lang="en-US" sz="1800" spc="-1" strike="noStrike">
                          <a:solidFill>
                            <a:srgbClr val="b2b2b2"/>
                          </a:solidFill>
                          <a:latin typeface="Arial"/>
                          <a:ea typeface="DejaVu Sans"/>
                        </a:rPr>
                        <a:t>Customer Verification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CustomShape 1"/>
          <p:cNvSpPr/>
          <p:nvPr/>
        </p:nvSpPr>
        <p:spPr>
          <a:xfrm>
            <a:off x="456840" y="41076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8. Call Flow</a:t>
            </a:r>
            <a:endParaRPr b="0" lang="en-US" sz="2200" spc="-1" strike="noStrike">
              <a:latin typeface="Arial"/>
            </a:endParaRPr>
          </a:p>
        </p:txBody>
      </p:sp>
      <p:sp>
        <p:nvSpPr>
          <p:cNvPr id="1484" name="CustomShape 2"/>
          <p:cNvSpPr/>
          <p:nvPr/>
        </p:nvSpPr>
        <p:spPr>
          <a:xfrm>
            <a:off x="1005840" y="1812240"/>
            <a:ext cx="7493760" cy="356328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300" spc="-1" strike="noStrike">
                <a:solidFill>
                  <a:srgbClr val="000000"/>
                </a:solidFill>
                <a:latin typeface="Arial"/>
                <a:ea typeface="DejaVu Sans"/>
              </a:rPr>
              <a:t>Conversation Categories</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These will be based on the KPIs we are trying to evaluate, such as:</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Opening – Greeting, Introduction, Invitation, Permission, Offer Help</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Closing – Courtesy (Thanks, Apologies), Advertise, Greeting, Rating</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Statement – Question, Answer, Acknowledgment, Request, Order, Miscellaneous (Umm, Uhh)</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Entities – Name, Date, Account Number, Illicit Language, Confidential Info, Query, Subject, Transfer, Hold, Sir/Ma’am</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Semantics – Grammar, Emotions, Polarity, Tone, Empathy, Politeness</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Uses</a:t>
            </a:r>
            <a:r>
              <a:rPr b="0" lang="en-US" sz="1300" spc="-1" strike="noStrike">
                <a:solidFill>
                  <a:srgbClr val="000000"/>
                </a:solidFill>
                <a:latin typeface="Arial"/>
                <a:ea typeface="DejaVu Sans"/>
              </a:rPr>
              <a:t>:</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Multiple KPI Evaluation</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Data Clustering and Easier Visualization</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Simpler Tracking </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Problems</a:t>
            </a:r>
            <a:r>
              <a:rPr b="0" lang="en-US" sz="1300" spc="-1" strike="noStrike">
                <a:solidFill>
                  <a:srgbClr val="000000"/>
                </a:solidFill>
                <a:latin typeface="Arial"/>
                <a:ea typeface="DejaVu Sans"/>
              </a:rPr>
              <a:t>:</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Manually Defining Scenarios (Decision Trees beforehand)</a:t>
            </a:r>
            <a:endParaRPr b="0" lang="en-US" sz="1300" spc="-1" strike="noStrike">
              <a:latin typeface="Arial"/>
            </a:endParaRPr>
          </a:p>
          <a:p>
            <a:pPr lvl="1" marL="432000" indent="-211680">
              <a:lnSpc>
                <a:spcPct val="100000"/>
              </a:lnSpc>
              <a:buClr>
                <a:srgbClr val="000000"/>
              </a:buClr>
              <a:buSzPct val="45000"/>
              <a:buFont typeface="Wingdings" charset="2"/>
              <a:buChar char=""/>
            </a:pPr>
            <a:r>
              <a:rPr b="0" lang="en-US" sz="1300" spc="-1" strike="noStrike">
                <a:solidFill>
                  <a:srgbClr val="000000"/>
                </a:solidFill>
                <a:latin typeface="Arial"/>
                <a:ea typeface="DejaVu Sans"/>
              </a:rPr>
              <a:t>Over-fitting or Under-fitting in sparse scenarios</a:t>
            </a:r>
            <a:endParaRPr b="0" lang="en-US" sz="1300" spc="-1" strike="noStrike">
              <a:latin typeface="Arial"/>
            </a:endParaRPr>
          </a:p>
          <a:p>
            <a:pPr>
              <a:lnSpc>
                <a:spcPct val="100000"/>
              </a:lnSpc>
            </a:pP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CustomShape 1"/>
          <p:cNvSpPr/>
          <p:nvPr/>
        </p:nvSpPr>
        <p:spPr>
          <a:xfrm>
            <a:off x="456840" y="410760"/>
            <a:ext cx="8224920" cy="3344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US" sz="2200" spc="-1" strike="noStrike">
                <a:solidFill>
                  <a:srgbClr val="000000"/>
                </a:solidFill>
                <a:latin typeface="Helvetica Neue"/>
                <a:ea typeface="DejaVu Sans"/>
              </a:rPr>
              <a:t>8. Call Flow</a:t>
            </a:r>
            <a:endParaRPr b="0" lang="en-US" sz="2200" spc="-1" strike="noStrike">
              <a:latin typeface="Arial"/>
            </a:endParaRPr>
          </a:p>
        </p:txBody>
      </p:sp>
      <p:sp>
        <p:nvSpPr>
          <p:cNvPr id="1486" name="CustomShape 2"/>
          <p:cNvSpPr/>
          <p:nvPr/>
        </p:nvSpPr>
        <p:spPr>
          <a:xfrm>
            <a:off x="1097280" y="1063800"/>
            <a:ext cx="7402320" cy="494928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1300" spc="-1" strike="noStrike">
                <a:solidFill>
                  <a:srgbClr val="000000"/>
                </a:solidFill>
                <a:latin typeface="Arial"/>
                <a:ea typeface="DejaVu Sans"/>
              </a:rPr>
              <a:t>Natural Language Understanding (NLU)</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r>
              <a:rPr b="0" lang="en-US" sz="1300" spc="-1" strike="noStrike">
                <a:solidFill>
                  <a:srgbClr val="000000"/>
                </a:solidFill>
                <a:latin typeface="Arial"/>
                <a:ea typeface="DejaVu Sans"/>
              </a:rPr>
              <a:t>This is the process concerned with generating Conversational Trees, such as those used in Chat-bots. </a:t>
            </a:r>
            <a:endParaRPr b="0" lang="en-US" sz="1300" spc="-1" strike="noStrike">
              <a:latin typeface="Arial"/>
            </a:endParaRPr>
          </a:p>
          <a:p>
            <a:pPr marL="216000" indent="-211680">
              <a:lnSpc>
                <a:spcPct val="100000"/>
              </a:lnSpc>
              <a:buClr>
                <a:srgbClr val="000000"/>
              </a:buClr>
              <a:buFont typeface="StarSymbol"/>
              <a:buAutoNum type="arabicParenR"/>
            </a:pPr>
            <a:r>
              <a:rPr b="0" lang="en-US" sz="1300" spc="-1" strike="noStrike">
                <a:solidFill>
                  <a:srgbClr val="000000"/>
                </a:solidFill>
                <a:latin typeface="Arial"/>
                <a:ea typeface="DejaVu Sans"/>
              </a:rPr>
              <a:t>In a </a:t>
            </a:r>
            <a:r>
              <a:rPr b="0" lang="en-US" sz="1300" spc="-1" strike="noStrike" u="sng">
                <a:solidFill>
                  <a:srgbClr val="000000"/>
                </a:solidFill>
                <a:uFillTx/>
                <a:latin typeface="Arial"/>
                <a:ea typeface="DejaVu Sans"/>
              </a:rPr>
              <a:t>Rule-based System</a:t>
            </a:r>
            <a:r>
              <a:rPr b="0" lang="en-US" sz="1300" spc="-1" strike="noStrike">
                <a:solidFill>
                  <a:srgbClr val="000000"/>
                </a:solidFill>
                <a:latin typeface="Arial"/>
                <a:ea typeface="DejaVu Sans"/>
              </a:rPr>
              <a:t>, we use a computer-understandable language to represent this tree known as AIML (Artificial Intelligence Markup Language) with the following basic tags:</a:t>
            </a:r>
            <a:endParaRPr b="0" lang="en-US" sz="1300" spc="-1" strike="noStrike">
              <a:latin typeface="Arial"/>
            </a:endParaRPr>
          </a:p>
          <a:p>
            <a:pPr lvl="1" marL="432000" indent="-21168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&lt;aiml&gt;</a:t>
            </a:r>
            <a:r>
              <a:rPr b="0" lang="en-US" sz="1300" spc="-1" strike="noStrike">
                <a:solidFill>
                  <a:srgbClr val="000000"/>
                </a:solidFill>
                <a:latin typeface="Arial"/>
                <a:ea typeface="DejaVu Sans"/>
              </a:rPr>
              <a:t>: Defines the beginning and end of an AIML document</a:t>
            </a:r>
            <a:endParaRPr b="0" lang="en-US" sz="1300" spc="-1" strike="noStrike">
              <a:latin typeface="Arial"/>
            </a:endParaRPr>
          </a:p>
          <a:p>
            <a:pPr lvl="1" marL="432000" indent="-21168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&lt;category&gt;</a:t>
            </a:r>
            <a:r>
              <a:rPr b="0" lang="en-US" sz="1300" spc="-1" strike="noStrike">
                <a:solidFill>
                  <a:srgbClr val="000000"/>
                </a:solidFill>
                <a:latin typeface="Arial"/>
                <a:ea typeface="DejaVu Sans"/>
              </a:rPr>
              <a:t>: Defines the knowledge in a knowledge base.</a:t>
            </a:r>
            <a:endParaRPr b="0" lang="en-US" sz="1300" spc="-1" strike="noStrike">
              <a:latin typeface="Arial"/>
            </a:endParaRPr>
          </a:p>
          <a:p>
            <a:pPr lvl="1" marL="432000" indent="-21168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&lt;pattern&gt;</a:t>
            </a:r>
            <a:r>
              <a:rPr b="0" lang="en-US" sz="1300" spc="-1" strike="noStrike">
                <a:solidFill>
                  <a:srgbClr val="000000"/>
                </a:solidFill>
                <a:latin typeface="Arial"/>
                <a:ea typeface="DejaVu Sans"/>
              </a:rPr>
              <a:t>: Defines the pattern to match what a Caller may input.</a:t>
            </a:r>
            <a:endParaRPr b="0" lang="en-US" sz="1300" spc="-1" strike="noStrike">
              <a:latin typeface="Arial"/>
            </a:endParaRPr>
          </a:p>
          <a:p>
            <a:pPr lvl="1" marL="432000" indent="-211680">
              <a:lnSpc>
                <a:spcPct val="100000"/>
              </a:lnSpc>
              <a:buClr>
                <a:srgbClr val="000000"/>
              </a:buClr>
              <a:buSzPct val="45000"/>
              <a:buFont typeface="Wingdings" charset="2"/>
              <a:buChar char=""/>
            </a:pPr>
            <a:r>
              <a:rPr b="1" i="1" lang="en-US" sz="1300" spc="-1" strike="noStrike">
                <a:solidFill>
                  <a:srgbClr val="000000"/>
                </a:solidFill>
                <a:latin typeface="Arial"/>
                <a:ea typeface="DejaVu Sans"/>
              </a:rPr>
              <a:t>&lt;template&gt;</a:t>
            </a:r>
            <a:r>
              <a:rPr b="0" lang="en-US" sz="1300" spc="-1" strike="noStrike">
                <a:solidFill>
                  <a:srgbClr val="000000"/>
                </a:solidFill>
                <a:latin typeface="Arial"/>
                <a:ea typeface="DejaVu Sans"/>
              </a:rPr>
              <a:t>: Defines the response of an CSR to Caller’s input.</a:t>
            </a:r>
            <a:endParaRPr b="0" lang="en-US" sz="1300" spc="-1" strike="noStrike">
              <a:latin typeface="Arial"/>
            </a:endParaRPr>
          </a:p>
          <a:p>
            <a:pPr marL="216000" indent="-211680">
              <a:lnSpc>
                <a:spcPct val="100000"/>
              </a:lnSpc>
              <a:buClr>
                <a:srgbClr val="000000"/>
              </a:buClr>
              <a:buFont typeface="StarSymbol"/>
              <a:buAutoNum type="arabicParenR"/>
            </a:pPr>
            <a:r>
              <a:rPr b="0" lang="en-US" sz="1300" spc="-1" strike="noStrike">
                <a:solidFill>
                  <a:srgbClr val="000000"/>
                </a:solidFill>
                <a:latin typeface="Arial"/>
                <a:ea typeface="DejaVu Sans"/>
              </a:rPr>
              <a:t>In a </a:t>
            </a:r>
            <a:r>
              <a:rPr b="0" lang="en-US" sz="1300" spc="-1" strike="noStrike" u="sng">
                <a:solidFill>
                  <a:srgbClr val="000000"/>
                </a:solidFill>
                <a:uFillTx/>
                <a:latin typeface="Arial"/>
                <a:ea typeface="DejaVu Sans"/>
              </a:rPr>
              <a:t>Retrieval-based System</a:t>
            </a:r>
            <a:r>
              <a:rPr b="0" lang="en-US" sz="1300" spc="-1" strike="noStrike">
                <a:solidFill>
                  <a:srgbClr val="000000"/>
                </a:solidFill>
                <a:latin typeface="Arial"/>
                <a:ea typeface="DejaVu Sans"/>
              </a:rPr>
              <a:t>, when given user input, the system uses heuristics to locate the best response from its database of predefined responses. </a:t>
            </a:r>
            <a:endParaRPr b="0" lang="en-US" sz="1300" spc="-1" strike="noStrike">
              <a:latin typeface="Arial"/>
            </a:endParaRPr>
          </a:p>
          <a:p>
            <a:pPr marL="216000" indent="-211680">
              <a:lnSpc>
                <a:spcPct val="100000"/>
              </a:lnSpc>
              <a:buClr>
                <a:srgbClr val="000000"/>
              </a:buClr>
              <a:buFont typeface="StarSymbol"/>
              <a:buAutoNum type="arabicParenR"/>
            </a:pPr>
            <a:r>
              <a:rPr b="0" lang="en-US" sz="1300" spc="-1" strike="noStrike">
                <a:solidFill>
                  <a:srgbClr val="000000"/>
                </a:solidFill>
                <a:latin typeface="Arial"/>
                <a:ea typeface="DejaVu Sans"/>
              </a:rPr>
              <a:t>In a </a:t>
            </a:r>
            <a:r>
              <a:rPr b="0" lang="en-US" sz="1300" spc="-1" strike="noStrike" u="sng">
                <a:solidFill>
                  <a:srgbClr val="000000"/>
                </a:solidFill>
                <a:uFillTx/>
                <a:latin typeface="Arial"/>
                <a:ea typeface="DejaVu Sans"/>
              </a:rPr>
              <a:t>Generative System</a:t>
            </a:r>
            <a:r>
              <a:rPr b="0" lang="en-US" sz="1300" spc="-1" strike="noStrike">
                <a:solidFill>
                  <a:srgbClr val="000000"/>
                </a:solidFill>
                <a:latin typeface="Arial"/>
                <a:ea typeface="DejaVu Sans"/>
              </a:rPr>
              <a:t>, the system learns from scratch, without a set repository – essentially translating from Caller to CSR and vice versa (</a:t>
            </a:r>
            <a:r>
              <a:rPr b="1" lang="en-US" sz="1300" spc="-1" strike="noStrike">
                <a:solidFill>
                  <a:srgbClr val="000000"/>
                </a:solidFill>
                <a:latin typeface="Arial"/>
                <a:ea typeface="DejaVu Sans"/>
              </a:rPr>
              <a:t>Seq2Seq Framework</a:t>
            </a:r>
            <a:r>
              <a:rPr b="0" lang="en-US" sz="1300" spc="-1" strike="noStrike">
                <a:solidFill>
                  <a:srgbClr val="000000"/>
                </a:solidFill>
                <a:latin typeface="Arial"/>
                <a:ea typeface="DejaVu Sans"/>
              </a:rPr>
              <a:t>). </a:t>
            </a:r>
            <a:endParaRPr b="0" lang="en-US" sz="1300" spc="-1" strike="noStrike">
              <a:latin typeface="Arial"/>
            </a:endParaRPr>
          </a:p>
          <a:p>
            <a:pPr>
              <a:lnSpc>
                <a:spcPct val="100000"/>
              </a:lnSpc>
            </a:pPr>
            <a:endParaRPr b="0" lang="en-US" sz="1300" spc="-1" strike="noStrike">
              <a:latin typeface="Arial"/>
            </a:endParaRPr>
          </a:p>
          <a:p>
            <a:pPr>
              <a:lnSpc>
                <a:spcPct val="100000"/>
              </a:lnSpc>
            </a:pPr>
            <a:r>
              <a:rPr b="1" lang="en-US" sz="1300" spc="-1" strike="noStrike">
                <a:solidFill>
                  <a:srgbClr val="000000"/>
                </a:solidFill>
                <a:latin typeface="Arial"/>
                <a:ea typeface="DejaVu Sans"/>
              </a:rPr>
              <a:t>Dataset Creation: </a:t>
            </a:r>
            <a:endParaRPr b="0" lang="en-US" sz="1300" spc="-1" strike="noStrike">
              <a:latin typeface="Arial"/>
            </a:endParaRPr>
          </a:p>
          <a:p>
            <a:pPr marL="216000" indent="-211680">
              <a:lnSpc>
                <a:spcPct val="100000"/>
              </a:lnSpc>
              <a:buClr>
                <a:srgbClr val="000000"/>
              </a:buClr>
              <a:buFont typeface="StarSymbol"/>
              <a:buAutoNum type="arabicPeriod"/>
            </a:pPr>
            <a:r>
              <a:rPr b="0" lang="en-US" sz="1300" spc="-1" strike="noStrike">
                <a:solidFill>
                  <a:srgbClr val="000000"/>
                </a:solidFill>
                <a:latin typeface="Arial"/>
                <a:ea typeface="DejaVu Sans"/>
              </a:rPr>
              <a:t>After Sentence Parsing and Named Entity Recognition, we perform </a:t>
            </a:r>
            <a:r>
              <a:rPr b="1" lang="en-US" sz="1300" spc="-1" strike="noStrike">
                <a:solidFill>
                  <a:srgbClr val="000000"/>
                </a:solidFill>
                <a:latin typeface="Arial"/>
                <a:ea typeface="DejaVu Sans"/>
              </a:rPr>
              <a:t>Semantic Role Labeling </a:t>
            </a:r>
            <a:r>
              <a:rPr b="0" lang="en-US" sz="1300" spc="-1" strike="noStrike">
                <a:solidFill>
                  <a:srgbClr val="000000"/>
                </a:solidFill>
                <a:latin typeface="Arial"/>
                <a:ea typeface="DejaVu Sans"/>
              </a:rPr>
              <a:t>and Intent Classification</a:t>
            </a:r>
            <a:r>
              <a:rPr b="1" lang="en-US" sz="1300" spc="-1" strike="noStrike">
                <a:solidFill>
                  <a:srgbClr val="000000"/>
                </a:solidFill>
                <a:latin typeface="Arial"/>
                <a:ea typeface="DejaVu Sans"/>
              </a:rPr>
              <a:t> –</a:t>
            </a:r>
            <a:r>
              <a:rPr b="0" lang="en-US" sz="1300" spc="-1" strike="noStrike">
                <a:solidFill>
                  <a:srgbClr val="000000"/>
                </a:solidFill>
                <a:latin typeface="Arial"/>
                <a:ea typeface="DejaVu Sans"/>
              </a:rPr>
              <a:t> where the arguments of a verb are labeled based on their semantic role (e.g subject, theme, etc.). These semantic role-word pairs essentially help a dialogue manager keep track of the dialogue history (Context) for any conversation.</a:t>
            </a:r>
            <a:endParaRPr b="0" lang="en-US" sz="1300" spc="-1" strike="noStrike">
              <a:latin typeface="Arial"/>
            </a:endParaRPr>
          </a:p>
          <a:p>
            <a:pPr marL="216000" indent="-211680">
              <a:lnSpc>
                <a:spcPct val="100000"/>
              </a:lnSpc>
              <a:buClr>
                <a:srgbClr val="000000"/>
              </a:buClr>
              <a:buFont typeface="StarSymbol"/>
              <a:buAutoNum type="arabicPeriod"/>
            </a:pPr>
            <a:r>
              <a:rPr b="0" lang="en-US" sz="1300" spc="-1" strike="noStrike">
                <a:solidFill>
                  <a:srgbClr val="000000"/>
                </a:solidFill>
                <a:latin typeface="Arial"/>
                <a:ea typeface="DejaVu Sans"/>
              </a:rPr>
              <a:t>Next, we create Grammatical Data Structures such as </a:t>
            </a:r>
            <a:r>
              <a:rPr b="1" lang="en-US" sz="1300" spc="-1" strike="noStrike">
                <a:solidFill>
                  <a:srgbClr val="000000"/>
                </a:solidFill>
                <a:latin typeface="Arial"/>
                <a:ea typeface="DejaVu Sans"/>
              </a:rPr>
              <a:t>Context-Free Grammars (CFG) </a:t>
            </a:r>
            <a:r>
              <a:rPr b="0" lang="en-US" sz="1300" spc="-1" strike="noStrike">
                <a:solidFill>
                  <a:srgbClr val="000000"/>
                </a:solidFill>
                <a:latin typeface="Arial"/>
                <a:ea typeface="DejaVu Sans"/>
              </a:rPr>
              <a:t>to store the conversations as tree-like data structures. These are grouped in an upward fashion to create trees out of entire conversations.</a:t>
            </a:r>
            <a:endParaRPr b="0" lang="en-US" sz="1300" spc="-1" strike="noStrike">
              <a:latin typeface="Arial"/>
            </a:endParaRPr>
          </a:p>
          <a:p>
            <a:pPr marL="216000" indent="-211680">
              <a:lnSpc>
                <a:spcPct val="100000"/>
              </a:lnSpc>
              <a:buClr>
                <a:srgbClr val="000000"/>
              </a:buClr>
              <a:buFont typeface="StarSymbol"/>
              <a:buAutoNum type="arabicPeriod"/>
            </a:pPr>
            <a:r>
              <a:rPr b="0" lang="en-US" sz="1300" spc="-1" strike="noStrike">
                <a:solidFill>
                  <a:srgbClr val="000000"/>
                </a:solidFill>
                <a:latin typeface="Arial"/>
                <a:ea typeface="DejaVu Sans"/>
              </a:rPr>
              <a:t>This dataset can now be used to train an LSTM or GRU Models inside a Random Forest / Gradient Boosting Classifiers and determine the best one based on accuracy, precision and recall as well as time and space efficiency.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366</TotalTime>
  <Application>LibreOffice/6.3.0.4$Windows_X86_64 LibreOffice_project/057fc023c990d676a43019934386b85b21a9ee99</Application>
  <Words>6922</Words>
  <Paragraphs>1001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2017-11-13T21:58:54Z</dcterms:created>
  <dc:creator>Molly Cheng</dc:creator>
  <dc:description/>
  <dc:language>en-US</dc:language>
  <cp:lastModifiedBy/>
  <dcterms:modified xsi:type="dcterms:W3CDTF">2019-10-25T11:20:34Z</dcterms:modified>
  <cp:revision>94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4</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119</vt:i4>
  </property>
</Properties>
</file>